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 id="2147483660" r:id="rId2"/>
  </p:sldMasterIdLst>
  <p:notesMasterIdLst>
    <p:notesMasterId r:id="rId71"/>
  </p:notesMasterIdLst>
  <p:sldIdLst>
    <p:sldId id="414" r:id="rId3"/>
    <p:sldId id="418" r:id="rId4"/>
    <p:sldId id="357" r:id="rId5"/>
    <p:sldId id="478" r:id="rId6"/>
    <p:sldId id="416" r:id="rId7"/>
    <p:sldId id="417" r:id="rId8"/>
    <p:sldId id="419" r:id="rId9"/>
    <p:sldId id="421" r:id="rId10"/>
    <p:sldId id="501" r:id="rId11"/>
    <p:sldId id="521" r:id="rId12"/>
    <p:sldId id="502" r:id="rId13"/>
    <p:sldId id="507" r:id="rId14"/>
    <p:sldId id="508" r:id="rId15"/>
    <p:sldId id="514" r:id="rId16"/>
    <p:sldId id="515" r:id="rId17"/>
    <p:sldId id="509" r:id="rId18"/>
    <p:sldId id="510" r:id="rId19"/>
    <p:sldId id="516" r:id="rId20"/>
    <p:sldId id="517" r:id="rId21"/>
    <p:sldId id="519" r:id="rId22"/>
    <p:sldId id="520" r:id="rId23"/>
    <p:sldId id="506" r:id="rId24"/>
    <p:sldId id="504" r:id="rId25"/>
    <p:sldId id="511" r:id="rId26"/>
    <p:sldId id="505" r:id="rId27"/>
    <p:sldId id="512" r:id="rId28"/>
    <p:sldId id="513" r:id="rId29"/>
    <p:sldId id="423" r:id="rId30"/>
    <p:sldId id="426" r:id="rId31"/>
    <p:sldId id="259" r:id="rId32"/>
    <p:sldId id="518" r:id="rId33"/>
    <p:sldId id="427" r:id="rId34"/>
    <p:sldId id="428" r:id="rId35"/>
    <p:sldId id="430" r:id="rId36"/>
    <p:sldId id="431" r:id="rId37"/>
    <p:sldId id="433" r:id="rId38"/>
    <p:sldId id="480" r:id="rId39"/>
    <p:sldId id="481" r:id="rId40"/>
    <p:sldId id="482" r:id="rId41"/>
    <p:sldId id="483" r:id="rId42"/>
    <p:sldId id="435" r:id="rId43"/>
    <p:sldId id="438" r:id="rId44"/>
    <p:sldId id="487" r:id="rId45"/>
    <p:sldId id="522" r:id="rId46"/>
    <p:sldId id="523" r:id="rId47"/>
    <p:sldId id="445" r:id="rId48"/>
    <p:sldId id="524" r:id="rId49"/>
    <p:sldId id="454" r:id="rId50"/>
    <p:sldId id="525" r:id="rId51"/>
    <p:sldId id="453" r:id="rId52"/>
    <p:sldId id="456" r:id="rId53"/>
    <p:sldId id="349" r:id="rId54"/>
    <p:sldId id="457" r:id="rId55"/>
    <p:sldId id="260" r:id="rId56"/>
    <p:sldId id="466" r:id="rId57"/>
    <p:sldId id="467" r:id="rId58"/>
    <p:sldId id="468" r:id="rId59"/>
    <p:sldId id="469" r:id="rId60"/>
    <p:sldId id="470" r:id="rId61"/>
    <p:sldId id="471" r:id="rId62"/>
    <p:sldId id="472" r:id="rId63"/>
    <p:sldId id="473" r:id="rId64"/>
    <p:sldId id="474" r:id="rId65"/>
    <p:sldId id="475" r:id="rId66"/>
    <p:sldId id="476" r:id="rId67"/>
    <p:sldId id="477" r:id="rId68"/>
    <p:sldId id="491" r:id="rId69"/>
    <p:sldId id="266" r:id="rId7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u@zhaoyang.asia" initials="w" lastIdx="1" clrIdx="0">
    <p:extLst>
      <p:ext uri="{19B8F6BF-5375-455C-9EA6-DF929625EA0E}">
        <p15:presenceInfo xmlns:p15="http://schemas.microsoft.com/office/powerpoint/2012/main" userId="wu@zhaoyang.asi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56" autoAdjust="0"/>
    <p:restoredTop sz="93826" autoAdjust="0"/>
  </p:normalViewPr>
  <p:slideViewPr>
    <p:cSldViewPr>
      <p:cViewPr varScale="1">
        <p:scale>
          <a:sx n="56" d="100"/>
          <a:sy n="56" d="100"/>
        </p:scale>
        <p:origin x="1524" y="4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commentAuthors" Target="commentAuthor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9937AA-F91A-4EEC-BD94-10E9C1F19712}" type="datetimeFigureOut">
              <a:rPr lang="zh-CN" altLang="en-US" smtClean="0"/>
              <a:t>2024/6/12</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E19657-B49D-4508-B3EC-A9FA0EBB722B}" type="slidenum">
              <a:rPr lang="zh-CN" altLang="en-US" smtClean="0"/>
              <a:t>‹#›</a:t>
            </a:fld>
            <a:endParaRPr lang="zh-CN" altLang="en-US"/>
          </a:p>
        </p:txBody>
      </p:sp>
    </p:spTree>
    <p:extLst>
      <p:ext uri="{BB962C8B-B14F-4D97-AF65-F5344CB8AC3E}">
        <p14:creationId xmlns:p14="http://schemas.microsoft.com/office/powerpoint/2010/main" val="42369560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2</a:t>
            </a:r>
            <a:r>
              <a:rPr lang="zh-CN" altLang="en-US" dirty="0"/>
              <a:t>班</a:t>
            </a:r>
            <a:r>
              <a:rPr lang="en-US" altLang="zh-CN" dirty="0"/>
              <a:t>2</a:t>
            </a:r>
            <a:r>
              <a:rPr lang="zh-CN" altLang="en-US" dirty="0"/>
              <a:t>组</a:t>
            </a:r>
          </a:p>
        </p:txBody>
      </p:sp>
      <p:sp>
        <p:nvSpPr>
          <p:cNvPr id="4" name="灯片编号占位符 3"/>
          <p:cNvSpPr>
            <a:spLocks noGrp="1"/>
          </p:cNvSpPr>
          <p:nvPr>
            <p:ph type="sldNum" sz="quarter" idx="5"/>
          </p:nvPr>
        </p:nvSpPr>
        <p:spPr/>
        <p:txBody>
          <a:bodyPr/>
          <a:lstStyle/>
          <a:p>
            <a:fld id="{F2E19657-B49D-4508-B3EC-A9FA0EBB722B}" type="slidenum">
              <a:rPr lang="zh-CN" altLang="en-US" smtClean="0"/>
              <a:t>8</a:t>
            </a:fld>
            <a:endParaRPr lang="zh-CN" altLang="en-US"/>
          </a:p>
        </p:txBody>
      </p:sp>
    </p:spTree>
    <p:extLst>
      <p:ext uri="{BB962C8B-B14F-4D97-AF65-F5344CB8AC3E}">
        <p14:creationId xmlns:p14="http://schemas.microsoft.com/office/powerpoint/2010/main" val="2133933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2</a:t>
            </a:r>
            <a:r>
              <a:rPr lang="zh-CN" altLang="en-US" dirty="0"/>
              <a:t>班</a:t>
            </a:r>
            <a:r>
              <a:rPr lang="en-US" altLang="zh-CN" dirty="0"/>
              <a:t>2</a:t>
            </a:r>
            <a:r>
              <a:rPr lang="zh-CN" altLang="en-US" dirty="0"/>
              <a:t>组</a:t>
            </a:r>
          </a:p>
          <a:p>
            <a:endParaRPr lang="zh-CN" altLang="en-US" dirty="0"/>
          </a:p>
        </p:txBody>
      </p:sp>
      <p:sp>
        <p:nvSpPr>
          <p:cNvPr id="4" name="灯片编号占位符 3"/>
          <p:cNvSpPr>
            <a:spLocks noGrp="1"/>
          </p:cNvSpPr>
          <p:nvPr>
            <p:ph type="sldNum" sz="quarter" idx="5"/>
          </p:nvPr>
        </p:nvSpPr>
        <p:spPr/>
        <p:txBody>
          <a:bodyPr/>
          <a:lstStyle/>
          <a:p>
            <a:fld id="{F2E19657-B49D-4508-B3EC-A9FA0EBB722B}" type="slidenum">
              <a:rPr lang="zh-CN" altLang="en-US" smtClean="0"/>
              <a:t>9</a:t>
            </a:fld>
            <a:endParaRPr lang="zh-CN" altLang="en-US"/>
          </a:p>
        </p:txBody>
      </p:sp>
    </p:spTree>
    <p:extLst>
      <p:ext uri="{BB962C8B-B14F-4D97-AF65-F5344CB8AC3E}">
        <p14:creationId xmlns:p14="http://schemas.microsoft.com/office/powerpoint/2010/main" val="3933073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2</a:t>
            </a:r>
            <a:r>
              <a:rPr lang="zh-CN" altLang="en-US" dirty="0"/>
              <a:t>班</a:t>
            </a:r>
            <a:r>
              <a:rPr lang="en-US" altLang="zh-CN" dirty="0"/>
              <a:t>2</a:t>
            </a:r>
            <a:r>
              <a:rPr lang="zh-CN" altLang="en-US" dirty="0"/>
              <a:t>组</a:t>
            </a:r>
          </a:p>
        </p:txBody>
      </p:sp>
      <p:sp>
        <p:nvSpPr>
          <p:cNvPr id="4" name="灯片编号占位符 3"/>
          <p:cNvSpPr>
            <a:spLocks noGrp="1"/>
          </p:cNvSpPr>
          <p:nvPr>
            <p:ph type="sldNum" sz="quarter" idx="5"/>
          </p:nvPr>
        </p:nvSpPr>
        <p:spPr/>
        <p:txBody>
          <a:bodyPr/>
          <a:lstStyle/>
          <a:p>
            <a:fld id="{F2E19657-B49D-4508-B3EC-A9FA0EBB722B}" type="slidenum">
              <a:rPr lang="zh-CN" altLang="en-US" smtClean="0"/>
              <a:t>11</a:t>
            </a:fld>
            <a:endParaRPr lang="zh-CN" altLang="en-US"/>
          </a:p>
        </p:txBody>
      </p:sp>
    </p:spTree>
    <p:extLst>
      <p:ext uri="{BB962C8B-B14F-4D97-AF65-F5344CB8AC3E}">
        <p14:creationId xmlns:p14="http://schemas.microsoft.com/office/powerpoint/2010/main" val="3078037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班</a:t>
            </a:r>
            <a:r>
              <a:rPr lang="en-US" altLang="zh-CN" dirty="0"/>
              <a:t>8</a:t>
            </a:r>
            <a:r>
              <a:rPr lang="zh-CN" altLang="en-US" dirty="0"/>
              <a:t>组</a:t>
            </a:r>
          </a:p>
        </p:txBody>
      </p:sp>
      <p:sp>
        <p:nvSpPr>
          <p:cNvPr id="4" name="灯片编号占位符 3"/>
          <p:cNvSpPr>
            <a:spLocks noGrp="1"/>
          </p:cNvSpPr>
          <p:nvPr>
            <p:ph type="sldNum" sz="quarter" idx="5"/>
          </p:nvPr>
        </p:nvSpPr>
        <p:spPr/>
        <p:txBody>
          <a:bodyPr/>
          <a:lstStyle/>
          <a:p>
            <a:fld id="{F2E19657-B49D-4508-B3EC-A9FA0EBB722B}" type="slidenum">
              <a:rPr lang="zh-CN" altLang="en-US" smtClean="0"/>
              <a:t>12</a:t>
            </a:fld>
            <a:endParaRPr lang="zh-CN" altLang="en-US"/>
          </a:p>
        </p:txBody>
      </p:sp>
    </p:spTree>
    <p:extLst>
      <p:ext uri="{BB962C8B-B14F-4D97-AF65-F5344CB8AC3E}">
        <p14:creationId xmlns:p14="http://schemas.microsoft.com/office/powerpoint/2010/main" val="20390572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a:t>
            </a:r>
            <a:r>
              <a:rPr lang="zh-CN" altLang="en-US" dirty="0"/>
              <a:t>班</a:t>
            </a:r>
            <a:r>
              <a:rPr lang="en-US" altLang="zh-CN" dirty="0"/>
              <a:t>8</a:t>
            </a:r>
            <a:r>
              <a:rPr lang="zh-CN" altLang="en-US" dirty="0"/>
              <a:t>组</a:t>
            </a:r>
          </a:p>
          <a:p>
            <a:endParaRPr lang="zh-CN" altLang="en-US" dirty="0"/>
          </a:p>
        </p:txBody>
      </p:sp>
      <p:sp>
        <p:nvSpPr>
          <p:cNvPr id="4" name="灯片编号占位符 3"/>
          <p:cNvSpPr>
            <a:spLocks noGrp="1"/>
          </p:cNvSpPr>
          <p:nvPr>
            <p:ph type="sldNum" sz="quarter" idx="5"/>
          </p:nvPr>
        </p:nvSpPr>
        <p:spPr/>
        <p:txBody>
          <a:bodyPr/>
          <a:lstStyle/>
          <a:p>
            <a:fld id="{F2E19657-B49D-4508-B3EC-A9FA0EBB722B}" type="slidenum">
              <a:rPr lang="zh-CN" altLang="en-US" smtClean="0"/>
              <a:t>13</a:t>
            </a:fld>
            <a:endParaRPr lang="zh-CN" altLang="en-US"/>
          </a:p>
        </p:txBody>
      </p:sp>
    </p:spTree>
    <p:extLst>
      <p:ext uri="{BB962C8B-B14F-4D97-AF65-F5344CB8AC3E}">
        <p14:creationId xmlns:p14="http://schemas.microsoft.com/office/powerpoint/2010/main" val="20538815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班</a:t>
            </a:r>
            <a:r>
              <a:rPr lang="en-US" altLang="zh-CN" dirty="0"/>
              <a:t>6</a:t>
            </a:r>
            <a:r>
              <a:rPr lang="zh-CN" altLang="en-US" dirty="0"/>
              <a:t>组</a:t>
            </a:r>
          </a:p>
        </p:txBody>
      </p:sp>
      <p:sp>
        <p:nvSpPr>
          <p:cNvPr id="4" name="灯片编号占位符 3"/>
          <p:cNvSpPr>
            <a:spLocks noGrp="1"/>
          </p:cNvSpPr>
          <p:nvPr>
            <p:ph type="sldNum" sz="quarter" idx="5"/>
          </p:nvPr>
        </p:nvSpPr>
        <p:spPr/>
        <p:txBody>
          <a:bodyPr/>
          <a:lstStyle/>
          <a:p>
            <a:fld id="{F2E19657-B49D-4508-B3EC-A9FA0EBB722B}" type="slidenum">
              <a:rPr lang="zh-CN" altLang="en-US" smtClean="0"/>
              <a:t>14</a:t>
            </a:fld>
            <a:endParaRPr lang="zh-CN" altLang="en-US"/>
          </a:p>
        </p:txBody>
      </p:sp>
    </p:spTree>
    <p:extLst>
      <p:ext uri="{BB962C8B-B14F-4D97-AF65-F5344CB8AC3E}">
        <p14:creationId xmlns:p14="http://schemas.microsoft.com/office/powerpoint/2010/main" val="523851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3</a:t>
            </a:r>
            <a:r>
              <a:rPr lang="zh-CN" altLang="en-US" dirty="0"/>
              <a:t>班</a:t>
            </a:r>
            <a:r>
              <a:rPr lang="en-US" altLang="zh-CN" dirty="0"/>
              <a:t>10</a:t>
            </a:r>
            <a:r>
              <a:rPr lang="zh-CN" altLang="en-US" dirty="0"/>
              <a:t>组</a:t>
            </a:r>
          </a:p>
        </p:txBody>
      </p:sp>
      <p:sp>
        <p:nvSpPr>
          <p:cNvPr id="4" name="灯片编号占位符 3"/>
          <p:cNvSpPr>
            <a:spLocks noGrp="1"/>
          </p:cNvSpPr>
          <p:nvPr>
            <p:ph type="sldNum" sz="quarter" idx="5"/>
          </p:nvPr>
        </p:nvSpPr>
        <p:spPr/>
        <p:txBody>
          <a:bodyPr/>
          <a:lstStyle/>
          <a:p>
            <a:fld id="{F2E19657-B49D-4508-B3EC-A9FA0EBB722B}" type="slidenum">
              <a:rPr lang="zh-CN" altLang="en-US" smtClean="0"/>
              <a:t>18</a:t>
            </a:fld>
            <a:endParaRPr lang="zh-CN" altLang="en-US"/>
          </a:p>
        </p:txBody>
      </p:sp>
    </p:spTree>
    <p:extLst>
      <p:ext uri="{BB962C8B-B14F-4D97-AF65-F5344CB8AC3E}">
        <p14:creationId xmlns:p14="http://schemas.microsoft.com/office/powerpoint/2010/main" val="1128683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3</a:t>
            </a:r>
            <a:r>
              <a:rPr lang="zh-CN" altLang="en-US" dirty="0"/>
              <a:t>班</a:t>
            </a:r>
            <a:r>
              <a:rPr lang="en-US" altLang="zh-CN" dirty="0"/>
              <a:t>10</a:t>
            </a:r>
            <a:r>
              <a:rPr lang="zh-CN" altLang="en-US" dirty="0"/>
              <a:t>组</a:t>
            </a:r>
          </a:p>
        </p:txBody>
      </p:sp>
      <p:sp>
        <p:nvSpPr>
          <p:cNvPr id="4" name="灯片编号占位符 3"/>
          <p:cNvSpPr>
            <a:spLocks noGrp="1"/>
          </p:cNvSpPr>
          <p:nvPr>
            <p:ph type="sldNum" sz="quarter" idx="5"/>
          </p:nvPr>
        </p:nvSpPr>
        <p:spPr/>
        <p:txBody>
          <a:bodyPr/>
          <a:lstStyle/>
          <a:p>
            <a:fld id="{F2E19657-B49D-4508-B3EC-A9FA0EBB722B}" type="slidenum">
              <a:rPr lang="zh-CN" altLang="en-US" smtClean="0"/>
              <a:t>19</a:t>
            </a:fld>
            <a:endParaRPr lang="zh-CN" altLang="en-US"/>
          </a:p>
        </p:txBody>
      </p:sp>
    </p:spTree>
    <p:extLst>
      <p:ext uri="{BB962C8B-B14F-4D97-AF65-F5344CB8AC3E}">
        <p14:creationId xmlns:p14="http://schemas.microsoft.com/office/powerpoint/2010/main" val="8363892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297BC5D-B935-49BB-AA2D-E09D131BFE47}" type="datetimeFigureOut">
              <a:rPr lang="zh-CN" altLang="en-US" smtClean="0"/>
              <a:pPr/>
              <a:t>2024/6/12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B32DEBC-FD50-465C-904C-1E4818E1873F}"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97BC5D-B935-49BB-AA2D-E09D131BFE47}" type="datetimeFigureOut">
              <a:rPr lang="zh-CN" altLang="en-US" smtClean="0"/>
              <a:pPr/>
              <a:t>2024/6/12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B32DEBC-FD50-465C-904C-1E4818E1873F}"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97BC5D-B935-49BB-AA2D-E09D131BFE47}" type="datetimeFigureOut">
              <a:rPr lang="zh-CN" altLang="en-US" smtClean="0"/>
              <a:pPr/>
              <a:t>2024/6/12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B32DEBC-FD50-465C-904C-1E4818E1873F}"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pPr>
              <a:defRPr/>
            </a:pPr>
            <a:fld id="{6F1F7EDE-560E-44EA-8C0F-DC6FCC6097D6}" type="datetimeFigureOut">
              <a:rPr lang="zh-CN" altLang="en-US"/>
              <a:pPr>
                <a:defRPr/>
              </a:pPr>
              <a:t>2024/6/12</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BED76205-52F0-4DAF-8E60-A74D5AA90935}" type="slidenum">
              <a:rPr lang="zh-CN" altLang="en-US"/>
              <a:pPr>
                <a:defRPr/>
              </a:pPr>
              <a:t>‹#›</a:t>
            </a:fld>
            <a:endParaRPr lang="zh-CN" altLang="en-US"/>
          </a:p>
        </p:txBody>
      </p:sp>
    </p:spTree>
    <p:extLst>
      <p:ext uri="{BB962C8B-B14F-4D97-AF65-F5344CB8AC3E}">
        <p14:creationId xmlns:p14="http://schemas.microsoft.com/office/powerpoint/2010/main" val="32550112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729E3D69-B4FD-46E7-8BBD-833DF0F9AB18}" type="datetimeFigureOut">
              <a:rPr lang="zh-CN" altLang="en-US"/>
              <a:pPr>
                <a:defRPr/>
              </a:pPr>
              <a:t>2024/6/12</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C05F55D6-5430-47B1-89CD-C2B1DFC7C86E}" type="slidenum">
              <a:rPr lang="zh-CN" altLang="en-US"/>
              <a:pPr>
                <a:defRPr/>
              </a:pPr>
              <a:t>‹#›</a:t>
            </a:fld>
            <a:endParaRPr lang="zh-CN" altLang="en-US"/>
          </a:p>
        </p:txBody>
      </p:sp>
    </p:spTree>
    <p:extLst>
      <p:ext uri="{BB962C8B-B14F-4D97-AF65-F5344CB8AC3E}">
        <p14:creationId xmlns:p14="http://schemas.microsoft.com/office/powerpoint/2010/main" val="4426701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797D2EB0-D3DB-492E-8E9B-ED339509B2EB}" type="datetimeFigureOut">
              <a:rPr lang="zh-CN" altLang="en-US"/>
              <a:pPr>
                <a:defRPr/>
              </a:pPr>
              <a:t>2024/6/12</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D2A247BA-8069-4E2C-A191-5096BC210842}" type="slidenum">
              <a:rPr lang="zh-CN" altLang="en-US"/>
              <a:pPr>
                <a:defRPr/>
              </a:pPr>
              <a:t>‹#›</a:t>
            </a:fld>
            <a:endParaRPr lang="zh-CN" altLang="en-US"/>
          </a:p>
        </p:txBody>
      </p:sp>
    </p:spTree>
    <p:extLst>
      <p:ext uri="{BB962C8B-B14F-4D97-AF65-F5344CB8AC3E}">
        <p14:creationId xmlns:p14="http://schemas.microsoft.com/office/powerpoint/2010/main" val="37413653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CD6E3670-74E4-4535-8938-6671C71C0044}" type="datetimeFigureOut">
              <a:rPr lang="zh-CN" altLang="en-US"/>
              <a:pPr>
                <a:defRPr/>
              </a:pPr>
              <a:t>2024/6/12</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DF12BB03-E31C-44DA-9C56-314A0052E308}" type="slidenum">
              <a:rPr lang="zh-CN" altLang="en-US"/>
              <a:pPr>
                <a:defRPr/>
              </a:pPr>
              <a:t>‹#›</a:t>
            </a:fld>
            <a:endParaRPr lang="zh-CN" altLang="en-US"/>
          </a:p>
        </p:txBody>
      </p:sp>
    </p:spTree>
    <p:extLst>
      <p:ext uri="{BB962C8B-B14F-4D97-AF65-F5344CB8AC3E}">
        <p14:creationId xmlns:p14="http://schemas.microsoft.com/office/powerpoint/2010/main" val="4738746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B29E7212-8E30-40B6-9B70-3B9A27325C48}" type="datetimeFigureOut">
              <a:rPr lang="zh-CN" altLang="en-US"/>
              <a:pPr>
                <a:defRPr/>
              </a:pPr>
              <a:t>2024/6/12</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7F487C84-3AFE-4094-9C1B-02405BBF3D92}" type="slidenum">
              <a:rPr lang="zh-CN" altLang="en-US"/>
              <a:pPr>
                <a:defRPr/>
              </a:pPr>
              <a:t>‹#›</a:t>
            </a:fld>
            <a:endParaRPr lang="zh-CN" altLang="en-US"/>
          </a:p>
        </p:txBody>
      </p:sp>
    </p:spTree>
    <p:extLst>
      <p:ext uri="{BB962C8B-B14F-4D97-AF65-F5344CB8AC3E}">
        <p14:creationId xmlns:p14="http://schemas.microsoft.com/office/powerpoint/2010/main" val="4621969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1FA06C23-55F3-4175-988B-0224F0640605}" type="datetimeFigureOut">
              <a:rPr lang="zh-CN" altLang="en-US"/>
              <a:pPr>
                <a:defRPr/>
              </a:pPr>
              <a:t>2024/6/12</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4E7AEE34-C86E-43EA-94CB-B125F553D2F4}" type="slidenum">
              <a:rPr lang="zh-CN" altLang="en-US"/>
              <a:pPr>
                <a:defRPr/>
              </a:pPr>
              <a:t>‹#›</a:t>
            </a:fld>
            <a:endParaRPr lang="zh-CN" altLang="en-US"/>
          </a:p>
        </p:txBody>
      </p:sp>
    </p:spTree>
    <p:extLst>
      <p:ext uri="{BB962C8B-B14F-4D97-AF65-F5344CB8AC3E}">
        <p14:creationId xmlns:p14="http://schemas.microsoft.com/office/powerpoint/2010/main" val="11449415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8191B87D-931C-419B-90FD-913765F83095}" type="datetimeFigureOut">
              <a:rPr lang="zh-CN" altLang="en-US"/>
              <a:pPr>
                <a:defRPr/>
              </a:pPr>
              <a:t>2024/6/12</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14EECECD-8AFA-49A3-9216-E5B6E924BADB}" type="slidenum">
              <a:rPr lang="zh-CN" altLang="en-US"/>
              <a:pPr>
                <a:defRPr/>
              </a:pPr>
              <a:t>‹#›</a:t>
            </a:fld>
            <a:endParaRPr lang="zh-CN" altLang="en-US"/>
          </a:p>
        </p:txBody>
      </p:sp>
    </p:spTree>
    <p:extLst>
      <p:ext uri="{BB962C8B-B14F-4D97-AF65-F5344CB8AC3E}">
        <p14:creationId xmlns:p14="http://schemas.microsoft.com/office/powerpoint/2010/main" val="38902045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7B058461-8BB0-4CD2-99E4-A21DF0D9B538}" type="datetimeFigureOut">
              <a:rPr lang="zh-CN" altLang="en-US"/>
              <a:pPr>
                <a:defRPr/>
              </a:pPr>
              <a:t>2024/6/12</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31B68061-7CF5-4357-A3CA-FC2668C71AB4}" type="slidenum">
              <a:rPr lang="zh-CN" altLang="en-US"/>
              <a:pPr>
                <a:defRPr/>
              </a:pPr>
              <a:t>‹#›</a:t>
            </a:fld>
            <a:endParaRPr lang="zh-CN" altLang="en-US"/>
          </a:p>
        </p:txBody>
      </p:sp>
    </p:spTree>
    <p:extLst>
      <p:ext uri="{BB962C8B-B14F-4D97-AF65-F5344CB8AC3E}">
        <p14:creationId xmlns:p14="http://schemas.microsoft.com/office/powerpoint/2010/main" val="1386796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97BC5D-B935-49BB-AA2D-E09D131BFE47}" type="datetimeFigureOut">
              <a:rPr lang="zh-CN" altLang="en-US" smtClean="0"/>
              <a:pPr/>
              <a:t>2024/6/12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B32DEBC-FD50-465C-904C-1E4818E1873F}" type="slidenum">
              <a:rPr lang="zh-CN" altLang="en-US" smtClean="0"/>
              <a:pPr/>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6A509E12-CD83-4975-841E-2EF73C096928}" type="datetimeFigureOut">
              <a:rPr lang="zh-CN" altLang="en-US"/>
              <a:pPr>
                <a:defRPr/>
              </a:pPr>
              <a:t>2024/6/12</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635E877E-682D-44B1-A7D1-0D0949DCAFAF}" type="slidenum">
              <a:rPr lang="zh-CN" altLang="en-US"/>
              <a:pPr>
                <a:defRPr/>
              </a:pPr>
              <a:t>‹#›</a:t>
            </a:fld>
            <a:endParaRPr lang="zh-CN" altLang="en-US"/>
          </a:p>
        </p:txBody>
      </p:sp>
    </p:spTree>
    <p:extLst>
      <p:ext uri="{BB962C8B-B14F-4D97-AF65-F5344CB8AC3E}">
        <p14:creationId xmlns:p14="http://schemas.microsoft.com/office/powerpoint/2010/main" val="14007222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5062224C-3218-4732-9912-855A28D27F35}" type="datetimeFigureOut">
              <a:rPr lang="zh-CN" altLang="en-US"/>
              <a:pPr>
                <a:defRPr/>
              </a:pPr>
              <a:t>2024/6/12</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C9003959-BA79-48AA-B0D9-BA0080C36B79}" type="slidenum">
              <a:rPr lang="zh-CN" altLang="en-US"/>
              <a:pPr>
                <a:defRPr/>
              </a:pPr>
              <a:t>‹#›</a:t>
            </a:fld>
            <a:endParaRPr lang="zh-CN" altLang="en-US"/>
          </a:p>
        </p:txBody>
      </p:sp>
    </p:spTree>
    <p:extLst>
      <p:ext uri="{BB962C8B-B14F-4D97-AF65-F5344CB8AC3E}">
        <p14:creationId xmlns:p14="http://schemas.microsoft.com/office/powerpoint/2010/main" val="8395569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79A97BD8-0471-4E50-856C-FACC50225E96}" type="datetimeFigureOut">
              <a:rPr lang="zh-CN" altLang="en-US"/>
              <a:pPr>
                <a:defRPr/>
              </a:pPr>
              <a:t>2024/6/12</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24CB04AB-9939-4017-A524-1EB0D2C58757}" type="slidenum">
              <a:rPr lang="zh-CN" altLang="en-US"/>
              <a:pPr>
                <a:defRPr/>
              </a:pPr>
              <a:t>‹#›</a:t>
            </a:fld>
            <a:endParaRPr lang="zh-CN" altLang="en-US"/>
          </a:p>
        </p:txBody>
      </p:sp>
    </p:spTree>
    <p:extLst>
      <p:ext uri="{BB962C8B-B14F-4D97-AF65-F5344CB8AC3E}">
        <p14:creationId xmlns:p14="http://schemas.microsoft.com/office/powerpoint/2010/main" val="2527994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297BC5D-B935-49BB-AA2D-E09D131BFE47}" type="datetimeFigureOut">
              <a:rPr lang="zh-CN" altLang="en-US" smtClean="0"/>
              <a:pPr/>
              <a:t>2024/6/12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B32DEBC-FD50-465C-904C-1E4818E1873F}"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297BC5D-B935-49BB-AA2D-E09D131BFE47}" type="datetimeFigureOut">
              <a:rPr lang="zh-CN" altLang="en-US" smtClean="0"/>
              <a:pPr/>
              <a:t>2024/6/12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B32DEBC-FD50-465C-904C-1E4818E1873F}"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297BC5D-B935-49BB-AA2D-E09D131BFE47}" type="datetimeFigureOut">
              <a:rPr lang="zh-CN" altLang="en-US" smtClean="0"/>
              <a:pPr/>
              <a:t>2024/6/12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B32DEBC-FD50-465C-904C-1E4818E1873F}"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297BC5D-B935-49BB-AA2D-E09D131BFE47}" type="datetimeFigureOut">
              <a:rPr lang="zh-CN" altLang="en-US" smtClean="0"/>
              <a:pPr/>
              <a:t>2024/6/12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B32DEBC-FD50-465C-904C-1E4818E1873F}"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97BC5D-B935-49BB-AA2D-E09D131BFE47}" type="datetimeFigureOut">
              <a:rPr lang="zh-CN" altLang="en-US" smtClean="0"/>
              <a:pPr/>
              <a:t>2024/6/12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B32DEBC-FD50-465C-904C-1E4818E1873F}"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297BC5D-B935-49BB-AA2D-E09D131BFE47}" type="datetimeFigureOut">
              <a:rPr lang="zh-CN" altLang="en-US" smtClean="0"/>
              <a:pPr/>
              <a:t>2024/6/12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B32DEBC-FD50-465C-904C-1E4818E1873F}"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297BC5D-B935-49BB-AA2D-E09D131BFE47}" type="datetimeFigureOut">
              <a:rPr lang="zh-CN" altLang="en-US" smtClean="0"/>
              <a:pPr/>
              <a:t>2024/6/12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B32DEBC-FD50-465C-904C-1E4818E1873F}"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97BC5D-B935-49BB-AA2D-E09D131BFE47}" type="datetimeFigureOut">
              <a:rPr lang="zh-CN" altLang="en-US" smtClean="0"/>
              <a:pPr/>
              <a:t>2024/6/12</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32DEBC-FD50-465C-904C-1E4818E1873F}"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defRPr>
            </a:lvl1pPr>
          </a:lstStyle>
          <a:p>
            <a:pPr>
              <a:defRPr/>
            </a:pPr>
            <a:fld id="{B67C92EE-5C4E-464F-9B2F-AC31A1BCC36C}" type="datetimeFigureOut">
              <a:rPr lang="zh-CN" altLang="en-US"/>
              <a:pPr>
                <a:defRPr/>
              </a:pPr>
              <a:t>2024/6/12</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defRPr>
            </a:lvl1pPr>
          </a:lstStyle>
          <a:p>
            <a:pPr>
              <a:defRPr/>
            </a:pPr>
            <a:fld id="{C3618135-90D7-47B1-81F9-032545619139}" type="slidenum">
              <a:rPr lang="zh-CN" altLang="en-US"/>
              <a:pPr>
                <a:defRPr/>
              </a:pPr>
              <a:t>‹#›</a:t>
            </a:fld>
            <a:endParaRPr lang="zh-CN" altLang="en-US"/>
          </a:p>
        </p:txBody>
      </p:sp>
    </p:spTree>
    <p:extLst>
      <p:ext uri="{BB962C8B-B14F-4D97-AF65-F5344CB8AC3E}">
        <p14:creationId xmlns:p14="http://schemas.microsoft.com/office/powerpoint/2010/main" val="1634924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C67DB1D8-52E7-45F6-A9F5-43EB98BBB8D1}"/>
              </a:ext>
            </a:extLst>
          </p:cNvPr>
          <p:cNvPicPr>
            <a:picLocks noGrp="1" noChangeAspect="1" noChangeArrowheads="1"/>
          </p:cNvPicPr>
          <p:nvPr>
            <p:ph idx="1"/>
          </p:nvPr>
        </p:nvPicPr>
        <p:blipFill>
          <a:blip r:embed="rId2" cstate="print"/>
          <a:srcRect/>
          <a:stretch>
            <a:fillRect/>
          </a:stretch>
        </p:blipFill>
        <p:spPr bwMode="auto">
          <a:xfrm>
            <a:off x="1763688" y="2132856"/>
            <a:ext cx="5238641" cy="3585390"/>
          </a:xfrm>
          <a:prstGeom prst="rect">
            <a:avLst/>
          </a:prstGeom>
          <a:noFill/>
          <a:ln w="9525">
            <a:noFill/>
            <a:miter lim="800000"/>
            <a:headEnd/>
            <a:tailEnd/>
          </a:ln>
        </p:spPr>
      </p:pic>
      <p:sp>
        <p:nvSpPr>
          <p:cNvPr id="7" name="文本框 6">
            <a:extLst>
              <a:ext uri="{FF2B5EF4-FFF2-40B4-BE49-F238E27FC236}">
                <a16:creationId xmlns:a16="http://schemas.microsoft.com/office/drawing/2014/main" id="{A9118476-A3F2-4C62-9714-9D81E00CFE9E}"/>
              </a:ext>
            </a:extLst>
          </p:cNvPr>
          <p:cNvSpPr txBox="1"/>
          <p:nvPr/>
        </p:nvSpPr>
        <p:spPr>
          <a:xfrm>
            <a:off x="1475656" y="548680"/>
            <a:ext cx="6012160" cy="1015663"/>
          </a:xfrm>
          <a:prstGeom prst="rect">
            <a:avLst/>
          </a:prstGeom>
          <a:noFill/>
        </p:spPr>
        <p:txBody>
          <a:bodyPr wrap="square">
            <a:spAutoFit/>
          </a:bodyPr>
          <a:lstStyle/>
          <a:p>
            <a:r>
              <a:rPr lang="en-US" altLang="zh-CN" sz="6000" b="1" dirty="0">
                <a:solidFill>
                  <a:schemeClr val="accent5">
                    <a:lumMod val="50000"/>
                  </a:schemeClr>
                </a:solidFill>
              </a:rPr>
              <a:t>Lecture 4 Abstract</a:t>
            </a:r>
            <a:endParaRPr lang="zh-CN" altLang="en-US" sz="6000" dirty="0"/>
          </a:p>
        </p:txBody>
      </p:sp>
    </p:spTree>
    <p:extLst>
      <p:ext uri="{BB962C8B-B14F-4D97-AF65-F5344CB8AC3E}">
        <p14:creationId xmlns:p14="http://schemas.microsoft.com/office/powerpoint/2010/main" val="4233843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A7D040B3-CE8C-680C-A392-7D25BF6E4356}"/>
              </a:ext>
            </a:extLst>
          </p:cNvPr>
          <p:cNvSpPr txBox="1"/>
          <p:nvPr/>
        </p:nvSpPr>
        <p:spPr>
          <a:xfrm>
            <a:off x="323528" y="404664"/>
            <a:ext cx="8640960" cy="6370975"/>
          </a:xfrm>
          <a:prstGeom prst="rect">
            <a:avLst/>
          </a:prstGeom>
          <a:noFill/>
        </p:spPr>
        <p:txBody>
          <a:bodyPr wrap="square">
            <a:spAutoFit/>
          </a:bodyPr>
          <a:lstStyle/>
          <a:p>
            <a:pPr algn="just"/>
            <a:r>
              <a:rPr lang="en-US" altLang="zh-CN" sz="2400" b="1" dirty="0">
                <a:latin typeface="Times New Roman" panose="02020603050405020304" pitchFamily="18" charset="0"/>
                <a:cs typeface="Times New Roman" panose="02020603050405020304" pitchFamily="18" charset="0"/>
              </a:rPr>
              <a:t>Abstract: </a:t>
            </a:r>
            <a:r>
              <a:rPr lang="en-US" altLang="zh-CN" sz="2400" dirty="0">
                <a:latin typeface="Times New Roman" panose="02020603050405020304" pitchFamily="18" charset="0"/>
                <a:cs typeface="Times New Roman" panose="02020603050405020304" pitchFamily="18" charset="0"/>
              </a:rPr>
              <a:t>Emotion identification from text data has recently gained focus of the research community. This has multiple utilities in an assortment of domains. Many times, the original text is written in a different language and the end-user translates it to her native language using online utilities. Therefore, this paper presents a framework to detect emotions on translated text data in four different languages. The source language is English, whereas the four target languages include Chinese, French, German, and Spanish. Computational intelligence (CI) techniques are applied to extract features, dimensionality reduction, and classification of data into five basic classes of emotions. Results show that when English text is translated to French, classification accuracy is higher than others, i.e., 99.04%. Whereas, when the same is translated to Chinese language, its detection rate is lowest among target languages. It is concluded that emotions remain preserved after translation to some extent. Framework consists of TFIDF features. PCA and Discriminant Analysis perform good to detect emotions from translated data.</a:t>
            </a:r>
            <a:endParaRPr lang="zh-CN"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26669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242397-6EB7-4B5D-D245-C6E3EF012332}"/>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32AAEC2D-F02C-8AEA-C66D-943E80648074}"/>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89817386-2B8E-13BF-54A5-A541460B655B}"/>
              </a:ext>
            </a:extLst>
          </p:cNvPr>
          <p:cNvPicPr>
            <a:picLocks noChangeAspect="1"/>
          </p:cNvPicPr>
          <p:nvPr/>
        </p:nvPicPr>
        <p:blipFill>
          <a:blip r:embed="rId3"/>
          <a:stretch>
            <a:fillRect/>
          </a:stretch>
        </p:blipFill>
        <p:spPr>
          <a:xfrm>
            <a:off x="405043" y="0"/>
            <a:ext cx="8333913" cy="6858000"/>
          </a:xfrm>
          <a:prstGeom prst="rect">
            <a:avLst/>
          </a:prstGeom>
        </p:spPr>
      </p:pic>
    </p:spTree>
    <p:extLst>
      <p:ext uri="{BB962C8B-B14F-4D97-AF65-F5344CB8AC3E}">
        <p14:creationId xmlns:p14="http://schemas.microsoft.com/office/powerpoint/2010/main" val="3135320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04BB09-7D6D-F6BB-06DF-DF69FE9828D3}"/>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30AFDDE0-2858-73DA-8683-48356E3289F0}"/>
              </a:ext>
            </a:extLst>
          </p:cNvPr>
          <p:cNvSpPr>
            <a:spLocks noGrp="1"/>
          </p:cNvSpPr>
          <p:nvPr>
            <p:ph idx="1"/>
          </p:nvPr>
        </p:nvSpPr>
        <p:spPr/>
        <p:txBody>
          <a:bodyPr/>
          <a:lstStyle/>
          <a:p>
            <a:endParaRPr lang="zh-CN" altLang="en-US"/>
          </a:p>
        </p:txBody>
      </p:sp>
      <p:pic>
        <p:nvPicPr>
          <p:cNvPr id="6" name="图片 5">
            <a:extLst>
              <a:ext uri="{FF2B5EF4-FFF2-40B4-BE49-F238E27FC236}">
                <a16:creationId xmlns:a16="http://schemas.microsoft.com/office/drawing/2014/main" id="{C0C95DAE-CF82-6905-974C-5FA42229B2B1}"/>
              </a:ext>
            </a:extLst>
          </p:cNvPr>
          <p:cNvPicPr>
            <a:picLocks noChangeAspect="1"/>
          </p:cNvPicPr>
          <p:nvPr/>
        </p:nvPicPr>
        <p:blipFill>
          <a:blip r:embed="rId3"/>
          <a:stretch>
            <a:fillRect/>
          </a:stretch>
        </p:blipFill>
        <p:spPr>
          <a:xfrm>
            <a:off x="0" y="304354"/>
            <a:ext cx="9144000" cy="4074671"/>
          </a:xfrm>
          <a:prstGeom prst="rect">
            <a:avLst/>
          </a:prstGeom>
        </p:spPr>
      </p:pic>
    </p:spTree>
    <p:extLst>
      <p:ext uri="{BB962C8B-B14F-4D97-AF65-F5344CB8AC3E}">
        <p14:creationId xmlns:p14="http://schemas.microsoft.com/office/powerpoint/2010/main" val="1434621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6C18BD-4CD7-81C1-F970-2C6BDE37F71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1D6A7885-5379-A937-7F03-9CA0B390F8B3}"/>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0007F9F9-9ECB-DB1B-CD6A-070BEDFBFF05}"/>
              </a:ext>
            </a:extLst>
          </p:cNvPr>
          <p:cNvPicPr>
            <a:picLocks noChangeAspect="1"/>
          </p:cNvPicPr>
          <p:nvPr/>
        </p:nvPicPr>
        <p:blipFill>
          <a:blip r:embed="rId3"/>
          <a:stretch>
            <a:fillRect/>
          </a:stretch>
        </p:blipFill>
        <p:spPr>
          <a:xfrm>
            <a:off x="0" y="63804"/>
            <a:ext cx="9144000" cy="6730392"/>
          </a:xfrm>
          <a:prstGeom prst="rect">
            <a:avLst/>
          </a:prstGeom>
        </p:spPr>
      </p:pic>
    </p:spTree>
    <p:extLst>
      <p:ext uri="{BB962C8B-B14F-4D97-AF65-F5344CB8AC3E}">
        <p14:creationId xmlns:p14="http://schemas.microsoft.com/office/powerpoint/2010/main" val="36361053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D4E4AA-ADDF-AE64-1354-6E48614C00B3}"/>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23136269-FD9B-6250-CDF5-A4DE51FF0203}"/>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914D448B-5354-1F16-90DD-E161B7865289}"/>
              </a:ext>
            </a:extLst>
          </p:cNvPr>
          <p:cNvPicPr>
            <a:picLocks noChangeAspect="1"/>
          </p:cNvPicPr>
          <p:nvPr/>
        </p:nvPicPr>
        <p:blipFill>
          <a:blip r:embed="rId3"/>
          <a:stretch>
            <a:fillRect/>
          </a:stretch>
        </p:blipFill>
        <p:spPr>
          <a:xfrm>
            <a:off x="0" y="2046548"/>
            <a:ext cx="9144000" cy="2764904"/>
          </a:xfrm>
          <a:prstGeom prst="rect">
            <a:avLst/>
          </a:prstGeom>
        </p:spPr>
      </p:pic>
    </p:spTree>
    <p:extLst>
      <p:ext uri="{BB962C8B-B14F-4D97-AF65-F5344CB8AC3E}">
        <p14:creationId xmlns:p14="http://schemas.microsoft.com/office/powerpoint/2010/main" val="33793956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99EB8A-9084-58BD-4394-30314C639BB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D46DDA85-A4E2-2A81-9972-C70B7275AF9B}"/>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72C03F7A-747F-D5DD-72BC-2BFB6EA4D6AB}"/>
              </a:ext>
            </a:extLst>
          </p:cNvPr>
          <p:cNvPicPr>
            <a:picLocks noChangeAspect="1"/>
          </p:cNvPicPr>
          <p:nvPr/>
        </p:nvPicPr>
        <p:blipFill>
          <a:blip r:embed="rId2"/>
          <a:stretch>
            <a:fillRect/>
          </a:stretch>
        </p:blipFill>
        <p:spPr>
          <a:xfrm>
            <a:off x="683568" y="332656"/>
            <a:ext cx="7344816" cy="6177783"/>
          </a:xfrm>
          <a:prstGeom prst="rect">
            <a:avLst/>
          </a:prstGeom>
        </p:spPr>
      </p:pic>
    </p:spTree>
    <p:extLst>
      <p:ext uri="{BB962C8B-B14F-4D97-AF65-F5344CB8AC3E}">
        <p14:creationId xmlns:p14="http://schemas.microsoft.com/office/powerpoint/2010/main" val="2507479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7683D0-1BEB-ECE4-DB04-9CC191E01B5E}"/>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405FEAC0-F4BA-8123-EDA9-A906D84ABF34}"/>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3EB1A70F-5984-79BC-0948-8D16A5A1EA4A}"/>
              </a:ext>
            </a:extLst>
          </p:cNvPr>
          <p:cNvPicPr>
            <a:picLocks noChangeAspect="1"/>
          </p:cNvPicPr>
          <p:nvPr/>
        </p:nvPicPr>
        <p:blipFill>
          <a:blip r:embed="rId2"/>
          <a:stretch>
            <a:fillRect/>
          </a:stretch>
        </p:blipFill>
        <p:spPr>
          <a:xfrm>
            <a:off x="0" y="828580"/>
            <a:ext cx="9144000" cy="5200840"/>
          </a:xfrm>
          <a:prstGeom prst="rect">
            <a:avLst/>
          </a:prstGeom>
        </p:spPr>
      </p:pic>
    </p:spTree>
    <p:extLst>
      <p:ext uri="{BB962C8B-B14F-4D97-AF65-F5344CB8AC3E}">
        <p14:creationId xmlns:p14="http://schemas.microsoft.com/office/powerpoint/2010/main" val="14341721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583EB4-C010-53F7-B0A1-5004A2193E35}"/>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D746283B-86DD-3246-D9A0-D6978CBFE245}"/>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5AC717B0-8766-B0ED-AE38-4AC50BA7337A}"/>
              </a:ext>
            </a:extLst>
          </p:cNvPr>
          <p:cNvPicPr>
            <a:picLocks noChangeAspect="1"/>
          </p:cNvPicPr>
          <p:nvPr/>
        </p:nvPicPr>
        <p:blipFill>
          <a:blip r:embed="rId2"/>
          <a:stretch>
            <a:fillRect/>
          </a:stretch>
        </p:blipFill>
        <p:spPr>
          <a:xfrm>
            <a:off x="0" y="618245"/>
            <a:ext cx="9144000" cy="5621509"/>
          </a:xfrm>
          <a:prstGeom prst="rect">
            <a:avLst/>
          </a:prstGeom>
        </p:spPr>
      </p:pic>
    </p:spTree>
    <p:extLst>
      <p:ext uri="{BB962C8B-B14F-4D97-AF65-F5344CB8AC3E}">
        <p14:creationId xmlns:p14="http://schemas.microsoft.com/office/powerpoint/2010/main" val="3156935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CF75A7-D6C6-97F3-2923-706DD186A5E7}"/>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692E5200-4627-E4FB-FF24-609EEF3E5757}"/>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E7DB182B-8325-01A1-4C06-AD9E5745987B}"/>
              </a:ext>
            </a:extLst>
          </p:cNvPr>
          <p:cNvPicPr>
            <a:picLocks noChangeAspect="1"/>
          </p:cNvPicPr>
          <p:nvPr/>
        </p:nvPicPr>
        <p:blipFill>
          <a:blip r:embed="rId3"/>
          <a:stretch>
            <a:fillRect/>
          </a:stretch>
        </p:blipFill>
        <p:spPr>
          <a:xfrm>
            <a:off x="107504" y="0"/>
            <a:ext cx="9144000" cy="4151386"/>
          </a:xfrm>
          <a:prstGeom prst="rect">
            <a:avLst/>
          </a:prstGeom>
        </p:spPr>
      </p:pic>
    </p:spTree>
    <p:extLst>
      <p:ext uri="{BB962C8B-B14F-4D97-AF65-F5344CB8AC3E}">
        <p14:creationId xmlns:p14="http://schemas.microsoft.com/office/powerpoint/2010/main" val="22753326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A098BB-F26A-EB63-4502-65526B949956}"/>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E3EEB55A-DD36-8438-0F66-4E63BC84DCAC}"/>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2DB8BCEA-DB11-0405-F30D-3B88DCED0E49}"/>
              </a:ext>
            </a:extLst>
          </p:cNvPr>
          <p:cNvPicPr>
            <a:picLocks noChangeAspect="1"/>
          </p:cNvPicPr>
          <p:nvPr/>
        </p:nvPicPr>
        <p:blipFill>
          <a:blip r:embed="rId3"/>
          <a:stretch>
            <a:fillRect/>
          </a:stretch>
        </p:blipFill>
        <p:spPr>
          <a:xfrm>
            <a:off x="22807" y="2996952"/>
            <a:ext cx="9144000" cy="3758577"/>
          </a:xfrm>
          <a:prstGeom prst="rect">
            <a:avLst/>
          </a:prstGeom>
        </p:spPr>
      </p:pic>
      <p:pic>
        <p:nvPicPr>
          <p:cNvPr id="4" name="图片 3">
            <a:extLst>
              <a:ext uri="{FF2B5EF4-FFF2-40B4-BE49-F238E27FC236}">
                <a16:creationId xmlns:a16="http://schemas.microsoft.com/office/drawing/2014/main" id="{7D0B8950-24E3-BD54-5243-A11AF8E402D4}"/>
              </a:ext>
            </a:extLst>
          </p:cNvPr>
          <p:cNvPicPr>
            <a:picLocks noChangeAspect="1"/>
          </p:cNvPicPr>
          <p:nvPr/>
        </p:nvPicPr>
        <p:blipFill>
          <a:blip r:embed="rId4"/>
          <a:stretch>
            <a:fillRect/>
          </a:stretch>
        </p:blipFill>
        <p:spPr>
          <a:xfrm>
            <a:off x="22807" y="-1229550"/>
            <a:ext cx="9144000" cy="4151376"/>
          </a:xfrm>
          <a:prstGeom prst="rect">
            <a:avLst/>
          </a:prstGeom>
        </p:spPr>
      </p:pic>
    </p:spTree>
    <p:extLst>
      <p:ext uri="{BB962C8B-B14F-4D97-AF65-F5344CB8AC3E}">
        <p14:creationId xmlns:p14="http://schemas.microsoft.com/office/powerpoint/2010/main" val="1693772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E93AB5-6EA6-42B0-018D-9627ED8D2C4E}"/>
              </a:ext>
            </a:extLst>
          </p:cNvPr>
          <p:cNvSpPr>
            <a:spLocks noGrp="1"/>
          </p:cNvSpPr>
          <p:nvPr>
            <p:ph type="title"/>
          </p:nvPr>
        </p:nvSpPr>
        <p:spPr/>
        <p:txBody>
          <a:bodyPr/>
          <a:lstStyle/>
          <a:p>
            <a:r>
              <a:rPr lang="en-US" altLang="zh-CN" dirty="0"/>
              <a:t>Contents</a:t>
            </a:r>
            <a:endParaRPr lang="zh-CN" altLang="en-US" dirty="0"/>
          </a:p>
        </p:txBody>
      </p:sp>
      <p:sp>
        <p:nvSpPr>
          <p:cNvPr id="3" name="内容占位符 2">
            <a:extLst>
              <a:ext uri="{FF2B5EF4-FFF2-40B4-BE49-F238E27FC236}">
                <a16:creationId xmlns:a16="http://schemas.microsoft.com/office/drawing/2014/main" id="{4416426A-CF6E-AC76-8F78-A7CAD9E1EB93}"/>
              </a:ext>
            </a:extLst>
          </p:cNvPr>
          <p:cNvSpPr>
            <a:spLocks noGrp="1"/>
          </p:cNvSpPr>
          <p:nvPr>
            <p:ph idx="1"/>
          </p:nvPr>
        </p:nvSpPr>
        <p:spPr/>
        <p:txBody>
          <a:bodyPr/>
          <a:lstStyle/>
          <a:p>
            <a:r>
              <a:rPr lang="en-US" altLang="zh-CN" dirty="0"/>
              <a:t>Section A IMRC Format</a:t>
            </a:r>
          </a:p>
          <a:p>
            <a:r>
              <a:rPr lang="en-US" altLang="zh-CN" dirty="0"/>
              <a:t>Section B Linguistic Features </a:t>
            </a:r>
          </a:p>
          <a:p>
            <a:r>
              <a:rPr lang="en-US" altLang="zh-CN" dirty="0"/>
              <a:t>Section C Formal Language </a:t>
            </a:r>
          </a:p>
          <a:p>
            <a:r>
              <a:rPr lang="en-US" altLang="zh-CN" dirty="0"/>
              <a:t>Section E Exercise</a:t>
            </a:r>
            <a:endParaRPr lang="zh-CN" altLang="en-US" dirty="0"/>
          </a:p>
        </p:txBody>
      </p:sp>
    </p:spTree>
    <p:extLst>
      <p:ext uri="{BB962C8B-B14F-4D97-AF65-F5344CB8AC3E}">
        <p14:creationId xmlns:p14="http://schemas.microsoft.com/office/powerpoint/2010/main" val="34538660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60DCB1-0665-D2E4-A781-CABA2081D1A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7AF27627-4368-A3FB-B2B5-6AF3AD38FEA9}"/>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3D996799-A732-FAF0-AC5A-54AD5A98FC9C}"/>
              </a:ext>
            </a:extLst>
          </p:cNvPr>
          <p:cNvPicPr>
            <a:picLocks noChangeAspect="1"/>
          </p:cNvPicPr>
          <p:nvPr/>
        </p:nvPicPr>
        <p:blipFill>
          <a:blip r:embed="rId2"/>
          <a:stretch>
            <a:fillRect/>
          </a:stretch>
        </p:blipFill>
        <p:spPr>
          <a:xfrm>
            <a:off x="111483" y="0"/>
            <a:ext cx="8921033" cy="6858000"/>
          </a:xfrm>
          <a:prstGeom prst="rect">
            <a:avLst/>
          </a:prstGeom>
        </p:spPr>
      </p:pic>
    </p:spTree>
    <p:extLst>
      <p:ext uri="{BB962C8B-B14F-4D97-AF65-F5344CB8AC3E}">
        <p14:creationId xmlns:p14="http://schemas.microsoft.com/office/powerpoint/2010/main" val="19367950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7D7F84-6488-3932-14BE-2E9BFE8B1A39}"/>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EB941A65-2AC1-1460-DFF6-B83F68B82A0B}"/>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27A097E9-5B7C-981A-F498-757941715A92}"/>
              </a:ext>
            </a:extLst>
          </p:cNvPr>
          <p:cNvPicPr>
            <a:picLocks noChangeAspect="1"/>
          </p:cNvPicPr>
          <p:nvPr/>
        </p:nvPicPr>
        <p:blipFill>
          <a:blip r:embed="rId2"/>
          <a:stretch>
            <a:fillRect/>
          </a:stretch>
        </p:blipFill>
        <p:spPr>
          <a:xfrm>
            <a:off x="2022963" y="0"/>
            <a:ext cx="5098074" cy="6858000"/>
          </a:xfrm>
          <a:prstGeom prst="rect">
            <a:avLst/>
          </a:prstGeom>
        </p:spPr>
      </p:pic>
    </p:spTree>
    <p:extLst>
      <p:ext uri="{BB962C8B-B14F-4D97-AF65-F5344CB8AC3E}">
        <p14:creationId xmlns:p14="http://schemas.microsoft.com/office/powerpoint/2010/main" val="7928688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571868" y="285728"/>
            <a:ext cx="4829180" cy="1643074"/>
          </a:xfrm>
        </p:spPr>
        <p:txBody>
          <a:bodyPr>
            <a:normAutofit/>
          </a:bodyPr>
          <a:lstStyle/>
          <a:p>
            <a:pPr algn="ctr">
              <a:buNone/>
            </a:pPr>
            <a:r>
              <a:rPr lang="en-US" altLang="zh-CN" sz="4800" b="1" dirty="0"/>
              <a:t>      </a:t>
            </a:r>
            <a:r>
              <a:rPr lang="en-US" altLang="zh-CN" sz="4000" b="1" dirty="0"/>
              <a:t>Section  A	</a:t>
            </a:r>
          </a:p>
          <a:p>
            <a:pPr algn="ctr">
              <a:buNone/>
            </a:pPr>
            <a:r>
              <a:rPr lang="en-US" altLang="zh-CN" sz="4000" b="1" dirty="0"/>
              <a:t> IMRC Format</a:t>
            </a:r>
            <a:endParaRPr lang="zh-CN" altLang="zh-CN" sz="4000" b="1" i="1" dirty="0"/>
          </a:p>
          <a:p>
            <a:pPr>
              <a:buNone/>
            </a:pPr>
            <a:endParaRPr lang="zh-CN" altLang="en-US" dirty="0"/>
          </a:p>
        </p:txBody>
      </p:sp>
      <p:pic>
        <p:nvPicPr>
          <p:cNvPr id="2050" name="Picture 2"/>
          <p:cNvPicPr>
            <a:picLocks noChangeAspect="1" noChangeArrowheads="1"/>
          </p:cNvPicPr>
          <p:nvPr/>
        </p:nvPicPr>
        <p:blipFill>
          <a:blip r:embed="rId2" cstate="print"/>
          <a:srcRect/>
          <a:stretch>
            <a:fillRect/>
          </a:stretch>
        </p:blipFill>
        <p:spPr bwMode="auto">
          <a:xfrm>
            <a:off x="500035" y="285728"/>
            <a:ext cx="3000396" cy="1714512"/>
          </a:xfrm>
          <a:prstGeom prst="rect">
            <a:avLst/>
          </a:prstGeom>
          <a:noFill/>
          <a:ln w="9525">
            <a:noFill/>
            <a:miter lim="800000"/>
            <a:headEnd/>
            <a:tailEnd/>
          </a:ln>
        </p:spPr>
      </p:pic>
      <p:sp>
        <p:nvSpPr>
          <p:cNvPr id="5" name="文本框 4">
            <a:extLst>
              <a:ext uri="{FF2B5EF4-FFF2-40B4-BE49-F238E27FC236}">
                <a16:creationId xmlns:a16="http://schemas.microsoft.com/office/drawing/2014/main" id="{FE5BAE06-0F11-4C05-9E6D-8EDEAEC5F597}"/>
              </a:ext>
            </a:extLst>
          </p:cNvPr>
          <p:cNvSpPr txBox="1"/>
          <p:nvPr/>
        </p:nvSpPr>
        <p:spPr>
          <a:xfrm>
            <a:off x="500036" y="2132856"/>
            <a:ext cx="7816380" cy="1569660"/>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5. Have a quick glance at the longer abstract (266 words), and identify the four sections, marking I, M, R, and C in square brackets [ ] after each section.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altLang="zh-CN" sz="24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0594943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A0FF0B86-EAB5-95F1-8191-632633328A96}"/>
              </a:ext>
            </a:extLst>
          </p:cNvPr>
          <p:cNvPicPr>
            <a:picLocks noChangeAspect="1"/>
          </p:cNvPicPr>
          <p:nvPr/>
        </p:nvPicPr>
        <p:blipFill>
          <a:blip r:embed="rId2"/>
          <a:stretch>
            <a:fillRect/>
          </a:stretch>
        </p:blipFill>
        <p:spPr>
          <a:xfrm>
            <a:off x="0" y="1310083"/>
            <a:ext cx="9144000" cy="4237834"/>
          </a:xfrm>
          <a:prstGeom prst="rect">
            <a:avLst/>
          </a:prstGeom>
        </p:spPr>
      </p:pic>
    </p:spTree>
    <p:extLst>
      <p:ext uri="{BB962C8B-B14F-4D97-AF65-F5344CB8AC3E}">
        <p14:creationId xmlns:p14="http://schemas.microsoft.com/office/powerpoint/2010/main" val="27892702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5A928B0-17C9-C2F1-85FD-EEFB4245F5D1}"/>
              </a:ext>
            </a:extLst>
          </p:cNvPr>
          <p:cNvPicPr>
            <a:picLocks noChangeAspect="1"/>
          </p:cNvPicPr>
          <p:nvPr/>
        </p:nvPicPr>
        <p:blipFill>
          <a:blip r:embed="rId2"/>
          <a:stretch>
            <a:fillRect/>
          </a:stretch>
        </p:blipFill>
        <p:spPr>
          <a:xfrm>
            <a:off x="0" y="1327457"/>
            <a:ext cx="9144000" cy="4203085"/>
          </a:xfrm>
          <a:prstGeom prst="rect">
            <a:avLst/>
          </a:prstGeom>
        </p:spPr>
      </p:pic>
    </p:spTree>
    <p:extLst>
      <p:ext uri="{BB962C8B-B14F-4D97-AF65-F5344CB8AC3E}">
        <p14:creationId xmlns:p14="http://schemas.microsoft.com/office/powerpoint/2010/main" val="22017431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3EFA8DE7-C778-D9C6-B358-42F62B9C24CD}"/>
              </a:ext>
            </a:extLst>
          </p:cNvPr>
          <p:cNvPicPr>
            <a:picLocks noChangeAspect="1"/>
          </p:cNvPicPr>
          <p:nvPr/>
        </p:nvPicPr>
        <p:blipFill>
          <a:blip r:embed="rId2"/>
          <a:stretch>
            <a:fillRect/>
          </a:stretch>
        </p:blipFill>
        <p:spPr>
          <a:xfrm>
            <a:off x="1208882" y="0"/>
            <a:ext cx="6726236" cy="6858000"/>
          </a:xfrm>
          <a:prstGeom prst="rect">
            <a:avLst/>
          </a:prstGeom>
        </p:spPr>
      </p:pic>
    </p:spTree>
    <p:extLst>
      <p:ext uri="{BB962C8B-B14F-4D97-AF65-F5344CB8AC3E}">
        <p14:creationId xmlns:p14="http://schemas.microsoft.com/office/powerpoint/2010/main" val="33543239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EE952592-E78E-0601-7320-AB2DB68AE167}"/>
              </a:ext>
            </a:extLst>
          </p:cNvPr>
          <p:cNvPicPr>
            <a:picLocks noChangeAspect="1"/>
          </p:cNvPicPr>
          <p:nvPr/>
        </p:nvPicPr>
        <p:blipFill>
          <a:blip r:embed="rId2"/>
          <a:stretch>
            <a:fillRect/>
          </a:stretch>
        </p:blipFill>
        <p:spPr>
          <a:xfrm>
            <a:off x="347472" y="0"/>
            <a:ext cx="8449056" cy="6858000"/>
          </a:xfrm>
          <a:prstGeom prst="rect">
            <a:avLst/>
          </a:prstGeom>
        </p:spPr>
      </p:pic>
    </p:spTree>
    <p:extLst>
      <p:ext uri="{BB962C8B-B14F-4D97-AF65-F5344CB8AC3E}">
        <p14:creationId xmlns:p14="http://schemas.microsoft.com/office/powerpoint/2010/main" val="2689929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3AFAB77B-2A9F-9288-74CD-A2ABF9C6733C}"/>
              </a:ext>
            </a:extLst>
          </p:cNvPr>
          <p:cNvPicPr>
            <a:picLocks noChangeAspect="1"/>
          </p:cNvPicPr>
          <p:nvPr/>
        </p:nvPicPr>
        <p:blipFill>
          <a:blip r:embed="rId2"/>
          <a:stretch>
            <a:fillRect/>
          </a:stretch>
        </p:blipFill>
        <p:spPr>
          <a:xfrm>
            <a:off x="1786602" y="0"/>
            <a:ext cx="5570795" cy="6858000"/>
          </a:xfrm>
          <a:prstGeom prst="rect">
            <a:avLst/>
          </a:prstGeom>
        </p:spPr>
      </p:pic>
    </p:spTree>
    <p:extLst>
      <p:ext uri="{BB962C8B-B14F-4D97-AF65-F5344CB8AC3E}">
        <p14:creationId xmlns:p14="http://schemas.microsoft.com/office/powerpoint/2010/main" val="9034914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72008" y="1124744"/>
            <a:ext cx="1331640" cy="216024"/>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100" name="TextBox 5" hidden="1"/>
          <p:cNvSpPr txBox="1">
            <a:spLocks noChangeArrowheads="1"/>
          </p:cNvSpPr>
          <p:nvPr/>
        </p:nvSpPr>
        <p:spPr bwMode="auto">
          <a:xfrm>
            <a:off x="1939925" y="1954213"/>
            <a:ext cx="1943100" cy="369887"/>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8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点击添加文本</a:t>
            </a:r>
          </a:p>
        </p:txBody>
      </p:sp>
      <p:sp>
        <p:nvSpPr>
          <p:cNvPr id="4101" name="矩形 6" hidden="1"/>
          <p:cNvSpPr>
            <a:spLocks noChangeArrowheads="1"/>
          </p:cNvSpPr>
          <p:nvPr/>
        </p:nvSpPr>
        <p:spPr bwMode="auto">
          <a:xfrm>
            <a:off x="1939925" y="3025775"/>
            <a:ext cx="1471613" cy="646113"/>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8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点击添加文本</a:t>
            </a:r>
          </a:p>
        </p:txBody>
      </p:sp>
      <p:sp>
        <p:nvSpPr>
          <p:cNvPr id="4102" name="矩形 7" hidden="1"/>
          <p:cNvSpPr>
            <a:spLocks noChangeArrowheads="1"/>
          </p:cNvSpPr>
          <p:nvPr/>
        </p:nvSpPr>
        <p:spPr bwMode="auto">
          <a:xfrm>
            <a:off x="2011363" y="4240213"/>
            <a:ext cx="1471612" cy="646112"/>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8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点击添加文本</a:t>
            </a:r>
          </a:p>
        </p:txBody>
      </p:sp>
      <p:sp>
        <p:nvSpPr>
          <p:cNvPr id="4103" name="矩形 8" hidden="1"/>
          <p:cNvSpPr>
            <a:spLocks noChangeArrowheads="1"/>
          </p:cNvSpPr>
          <p:nvPr/>
        </p:nvSpPr>
        <p:spPr bwMode="auto">
          <a:xfrm>
            <a:off x="2011363" y="5526088"/>
            <a:ext cx="1471612" cy="646112"/>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8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点击添加文本</a:t>
            </a:r>
          </a:p>
        </p:txBody>
      </p:sp>
      <p:sp>
        <p:nvSpPr>
          <p:cNvPr id="9" name="矩形 8"/>
          <p:cNvSpPr/>
          <p:nvPr/>
        </p:nvSpPr>
        <p:spPr>
          <a:xfrm>
            <a:off x="1403648" y="1124744"/>
            <a:ext cx="7740352" cy="216024"/>
          </a:xfrm>
          <a:prstGeom prst="rect">
            <a:avLst/>
          </a:prstGeom>
          <a:solidFill>
            <a:srgbClr val="A6A4A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1" name="内容占位符 13"/>
          <p:cNvSpPr>
            <a:spLocks noGrp="1"/>
          </p:cNvSpPr>
          <p:nvPr>
            <p:ph idx="1"/>
          </p:nvPr>
        </p:nvSpPr>
        <p:spPr>
          <a:xfrm>
            <a:off x="539552" y="1340768"/>
            <a:ext cx="8147248" cy="5184577"/>
          </a:xfrm>
        </p:spPr>
        <p:txBody>
          <a:bodyPr/>
          <a:lstStyle/>
          <a:p>
            <a:pPr marL="0" indent="0">
              <a:buNone/>
            </a:pPr>
            <a:r>
              <a:rPr lang="en-US" altLang="zh-CN" sz="2400" b="1" dirty="0">
                <a:latin typeface="Arial" panose="020B0604020202020204" pitchFamily="34" charset="0"/>
                <a:cs typeface="Arial" panose="020B0604020202020204" pitchFamily="34" charset="0"/>
              </a:rPr>
              <a:t>Questions:</a:t>
            </a:r>
          </a:p>
          <a:p>
            <a:pPr marL="0" indent="0" algn="just">
              <a:buNone/>
            </a:pPr>
            <a:endParaRPr lang="en-US" altLang="zh-CN" sz="2400" dirty="0">
              <a:latin typeface="Arial" panose="020B0604020202020204" pitchFamily="34" charset="0"/>
              <a:cs typeface="Arial" panose="020B0604020202020204" pitchFamily="34" charset="0"/>
            </a:endParaRPr>
          </a:p>
          <a:p>
            <a:pPr marL="0" indent="0" algn="just">
              <a:buNone/>
            </a:pPr>
            <a:r>
              <a:rPr lang="en-US" altLang="zh-CN" sz="2400">
                <a:solidFill>
                  <a:srgbClr val="6600CC"/>
                </a:solidFill>
                <a:latin typeface="Arial" panose="020B0604020202020204" pitchFamily="34" charset="0"/>
                <a:cs typeface="Arial" panose="020B0604020202020204" pitchFamily="34" charset="0"/>
              </a:rPr>
              <a:t>     </a:t>
            </a:r>
            <a:endParaRPr lang="zh-CN" altLang="en-US" sz="2400" dirty="0">
              <a:solidFill>
                <a:srgbClr val="6600CC"/>
              </a:solidFill>
              <a:latin typeface="Arial" panose="020B0604020202020204" pitchFamily="34" charset="0"/>
              <a:cs typeface="Arial" panose="020B0604020202020204" pitchFamily="34" charset="0"/>
            </a:endParaRPr>
          </a:p>
        </p:txBody>
      </p:sp>
      <p:sp>
        <p:nvSpPr>
          <p:cNvPr id="3" name="椭圆 2"/>
          <p:cNvSpPr/>
          <p:nvPr/>
        </p:nvSpPr>
        <p:spPr>
          <a:xfrm>
            <a:off x="3419872" y="260648"/>
            <a:ext cx="2304256" cy="648072"/>
          </a:xfrm>
          <a:prstGeom prst="ellipse">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400" b="0" i="0" u="none" strike="noStrike" kern="1200" cap="none" spc="0" normalizeH="0" baseline="0" noProof="0">
                <a:ln>
                  <a:noFill/>
                </a:ln>
                <a:solidFill>
                  <a:prstClr val="white"/>
                </a:solidFill>
                <a:effectLst/>
                <a:uLnTx/>
                <a:uFillTx/>
                <a:latin typeface="Arial" panose="020B0604020202020204" pitchFamily="34" charset="0"/>
                <a:ea typeface="宋体" panose="02010600030101010101" pitchFamily="2" charset="-122"/>
                <a:cs typeface="Arial" panose="020B0604020202020204" pitchFamily="34" charset="0"/>
              </a:rPr>
              <a:t>Abstract</a:t>
            </a:r>
            <a:endParaRPr kumimoji="0" lang="zh-CN" altLang="en-US" sz="2400" b="0" i="0" u="none" strike="noStrike" kern="1200" cap="none" spc="0" normalizeH="0" baseline="0" noProof="0" dirty="0">
              <a:ln>
                <a:noFill/>
              </a:ln>
              <a:solidFill>
                <a:prstClr val="white"/>
              </a:solidFill>
              <a:effectLst/>
              <a:uLnTx/>
              <a:uFillTx/>
              <a:latin typeface="Arial" panose="020B0604020202020204" pitchFamily="34" charset="0"/>
              <a:ea typeface="宋体" panose="02010600030101010101" pitchFamily="2" charset="-122"/>
              <a:cs typeface="Arial" panose="020B0604020202020204" pitchFamily="34" charset="0"/>
            </a:endParaRPr>
          </a:p>
        </p:txBody>
      </p:sp>
      <p:graphicFrame>
        <p:nvGraphicFramePr>
          <p:cNvPr id="2" name="表格 1"/>
          <p:cNvGraphicFramePr>
            <a:graphicFrameLocks noGrp="1"/>
          </p:cNvGraphicFramePr>
          <p:nvPr/>
        </p:nvGraphicFramePr>
        <p:xfrm>
          <a:off x="737828" y="1844824"/>
          <a:ext cx="7794612" cy="4709511"/>
        </p:xfrm>
        <a:graphic>
          <a:graphicData uri="http://schemas.openxmlformats.org/drawingml/2006/table">
            <a:tbl>
              <a:tblPr firstRow="1" bandRow="1">
                <a:tableStyleId>{5C22544A-7EE6-4342-B048-85BDC9FD1C3A}</a:tableStyleId>
              </a:tblPr>
              <a:tblGrid>
                <a:gridCol w="1655226">
                  <a:extLst>
                    <a:ext uri="{9D8B030D-6E8A-4147-A177-3AD203B41FA5}">
                      <a16:colId xmlns:a16="http://schemas.microsoft.com/office/drawing/2014/main" val="20000"/>
                    </a:ext>
                  </a:extLst>
                </a:gridCol>
                <a:gridCol w="3456384">
                  <a:extLst>
                    <a:ext uri="{9D8B030D-6E8A-4147-A177-3AD203B41FA5}">
                      <a16:colId xmlns:a16="http://schemas.microsoft.com/office/drawing/2014/main" val="20001"/>
                    </a:ext>
                  </a:extLst>
                </a:gridCol>
                <a:gridCol w="2683002">
                  <a:extLst>
                    <a:ext uri="{9D8B030D-6E8A-4147-A177-3AD203B41FA5}">
                      <a16:colId xmlns:a16="http://schemas.microsoft.com/office/drawing/2014/main" val="20002"/>
                    </a:ext>
                  </a:extLst>
                </a:gridCol>
              </a:tblGrid>
              <a:tr h="696077">
                <a:tc>
                  <a:txBody>
                    <a:bodyPr/>
                    <a:lstStyle/>
                    <a:p>
                      <a:pPr algn="ctr"/>
                      <a:r>
                        <a:rPr lang="en-US" altLang="zh-CN" sz="2400" dirty="0"/>
                        <a:t>Move #</a:t>
                      </a:r>
                      <a:endParaRPr lang="zh-CN" altLang="en-US" sz="2400" dirty="0"/>
                    </a:p>
                  </a:txBody>
                  <a:tcPr/>
                </a:tc>
                <a:tc>
                  <a:txBody>
                    <a:bodyPr/>
                    <a:lstStyle/>
                    <a:p>
                      <a:pPr algn="ctr"/>
                      <a:r>
                        <a:rPr lang="en-US" altLang="zh-CN" sz="2400"/>
                        <a:t>Typical elements</a:t>
                      </a:r>
                      <a:endParaRPr lang="zh-CN" altLang="en-US" sz="2400"/>
                    </a:p>
                  </a:txBody>
                  <a:tcPr/>
                </a:tc>
                <a:tc>
                  <a:txBody>
                    <a:bodyPr/>
                    <a:lstStyle/>
                    <a:p>
                      <a:pPr algn="ctr"/>
                      <a:r>
                        <a:rPr lang="en-US" altLang="zh-CN" sz="2400"/>
                        <a:t>Implied questions</a:t>
                      </a:r>
                      <a:endParaRPr lang="zh-CN" altLang="en-US" sz="2400"/>
                    </a:p>
                  </a:txBody>
                  <a:tcPr/>
                </a:tc>
                <a:extLst>
                  <a:ext uri="{0D108BD9-81ED-4DB2-BD59-A6C34878D82A}">
                    <a16:rowId xmlns:a16="http://schemas.microsoft.com/office/drawing/2014/main" val="10000"/>
                  </a:ext>
                </a:extLst>
              </a:tr>
              <a:tr h="696077">
                <a:tc>
                  <a:txBody>
                    <a:bodyPr/>
                    <a:lstStyle/>
                    <a:p>
                      <a:pPr algn="ctr"/>
                      <a:r>
                        <a:rPr lang="en-US" altLang="zh-CN" sz="2400"/>
                        <a:t>Move 1</a:t>
                      </a:r>
                      <a:endParaRPr lang="zh-CN" altLang="en-US" sz="2400"/>
                    </a:p>
                  </a:txBody>
                  <a:tcPr anchor="ctr"/>
                </a:tc>
                <a:tc>
                  <a:txBody>
                    <a:bodyPr/>
                    <a:lstStyle/>
                    <a:p>
                      <a:pPr algn="just"/>
                      <a:r>
                        <a:rPr lang="en-US" altLang="zh-CN" sz="2000"/>
                        <a:t>Background/introduction/</a:t>
                      </a:r>
                    </a:p>
                    <a:p>
                      <a:pPr algn="just"/>
                      <a:r>
                        <a:rPr lang="en-US" altLang="zh-CN" sz="2000"/>
                        <a:t>situation</a:t>
                      </a:r>
                      <a:r>
                        <a:rPr lang="en-US" altLang="zh-CN" sz="2000" baseline="0"/>
                        <a:t> (B)</a:t>
                      </a:r>
                      <a:endParaRPr lang="zh-CN" altLang="en-US" sz="2000"/>
                    </a:p>
                  </a:txBody>
                  <a:tcPr anchor="ctr"/>
                </a:tc>
                <a:tc>
                  <a:txBody>
                    <a:bodyPr/>
                    <a:lstStyle/>
                    <a:p>
                      <a:pPr algn="just"/>
                      <a:r>
                        <a:rPr lang="en-US" altLang="zh-CN"/>
                        <a:t>What do we know about the topic? Why is the topic important?</a:t>
                      </a:r>
                      <a:endParaRPr lang="zh-CN" altLang="en-US"/>
                    </a:p>
                  </a:txBody>
                  <a:tcPr anchor="ctr"/>
                </a:tc>
                <a:extLst>
                  <a:ext uri="{0D108BD9-81ED-4DB2-BD59-A6C34878D82A}">
                    <a16:rowId xmlns:a16="http://schemas.microsoft.com/office/drawing/2014/main" val="10001"/>
                  </a:ext>
                </a:extLst>
              </a:tr>
              <a:tr h="696077">
                <a:tc>
                  <a:txBody>
                    <a:bodyPr/>
                    <a:lstStyle/>
                    <a:p>
                      <a:pPr algn="ctr"/>
                      <a:r>
                        <a:rPr lang="en-US" altLang="zh-CN" sz="2400"/>
                        <a:t>Move 2</a:t>
                      </a:r>
                      <a:endParaRPr lang="zh-CN" altLang="en-US" sz="2400"/>
                    </a:p>
                  </a:txBody>
                  <a:tcPr anchor="ctr"/>
                </a:tc>
                <a:tc>
                  <a:txBody>
                    <a:bodyPr/>
                    <a:lstStyle/>
                    <a:p>
                      <a:pPr algn="just"/>
                      <a:r>
                        <a:rPr lang="en-US" altLang="zh-CN" sz="2000"/>
                        <a:t>Present research/purpose (P)</a:t>
                      </a:r>
                      <a:endParaRPr lang="zh-CN" altLang="en-US" sz="2000"/>
                    </a:p>
                  </a:txBody>
                  <a:tcPr anchor="ctr"/>
                </a:tc>
                <a:tc>
                  <a:txBody>
                    <a:bodyPr/>
                    <a:lstStyle/>
                    <a:p>
                      <a:pPr algn="just"/>
                      <a:r>
                        <a:rPr lang="en-US" altLang="zh-CN" dirty="0"/>
                        <a:t>What is the study about?</a:t>
                      </a:r>
                      <a:endParaRPr lang="zh-CN" altLang="en-US" dirty="0"/>
                    </a:p>
                  </a:txBody>
                  <a:tcPr anchor="ctr"/>
                </a:tc>
                <a:extLst>
                  <a:ext uri="{0D108BD9-81ED-4DB2-BD59-A6C34878D82A}">
                    <a16:rowId xmlns:a16="http://schemas.microsoft.com/office/drawing/2014/main" val="10002"/>
                  </a:ext>
                </a:extLst>
              </a:tr>
              <a:tr h="696077">
                <a:tc>
                  <a:txBody>
                    <a:bodyPr/>
                    <a:lstStyle/>
                    <a:p>
                      <a:pPr algn="ctr"/>
                      <a:r>
                        <a:rPr lang="en-US" altLang="zh-CN" sz="2400"/>
                        <a:t>Move 3</a:t>
                      </a:r>
                      <a:endParaRPr lang="zh-CN" altLang="en-US" sz="2400"/>
                    </a:p>
                  </a:txBody>
                  <a:tcPr anchor="ctr"/>
                </a:tc>
                <a:tc>
                  <a:txBody>
                    <a:bodyPr/>
                    <a:lstStyle/>
                    <a:p>
                      <a:pPr algn="just"/>
                      <a:r>
                        <a:rPr lang="en-US" altLang="zh-CN" sz="2000"/>
                        <a:t>Methods/materials/subjects/</a:t>
                      </a:r>
                    </a:p>
                    <a:p>
                      <a:pPr algn="just"/>
                      <a:r>
                        <a:rPr lang="en-US" altLang="zh-CN" sz="2000"/>
                        <a:t>procedures/sites</a:t>
                      </a:r>
                      <a:r>
                        <a:rPr lang="en-US" altLang="zh-CN" sz="2000" baseline="0"/>
                        <a:t> (M)</a:t>
                      </a:r>
                      <a:endParaRPr lang="zh-CN" altLang="en-US" sz="2000"/>
                    </a:p>
                  </a:txBody>
                  <a:tcPr anchor="ctr"/>
                </a:tc>
                <a:tc>
                  <a:txBody>
                    <a:bodyPr/>
                    <a:lstStyle/>
                    <a:p>
                      <a:pPr algn="just"/>
                      <a:r>
                        <a:rPr lang="en-US" altLang="zh-CN"/>
                        <a:t>How (and where) was it done?</a:t>
                      </a:r>
                      <a:endParaRPr lang="zh-CN" altLang="en-US"/>
                    </a:p>
                  </a:txBody>
                  <a:tcPr anchor="ctr"/>
                </a:tc>
                <a:extLst>
                  <a:ext uri="{0D108BD9-81ED-4DB2-BD59-A6C34878D82A}">
                    <a16:rowId xmlns:a16="http://schemas.microsoft.com/office/drawing/2014/main" val="10003"/>
                  </a:ext>
                </a:extLst>
              </a:tr>
              <a:tr h="696077">
                <a:tc>
                  <a:txBody>
                    <a:bodyPr/>
                    <a:lstStyle/>
                    <a:p>
                      <a:pPr algn="ctr"/>
                      <a:r>
                        <a:rPr lang="en-US" altLang="zh-CN" sz="2400"/>
                        <a:t>Move 4</a:t>
                      </a:r>
                      <a:endParaRPr lang="zh-CN" altLang="en-US" sz="2400"/>
                    </a:p>
                  </a:txBody>
                  <a:tcPr anchor="ctr"/>
                </a:tc>
                <a:tc>
                  <a:txBody>
                    <a:bodyPr/>
                    <a:lstStyle/>
                    <a:p>
                      <a:pPr algn="just"/>
                      <a:r>
                        <a:rPr lang="en-US" altLang="zh-CN" sz="2000"/>
                        <a:t>Results/findings (R)</a:t>
                      </a:r>
                      <a:endParaRPr lang="zh-CN" altLang="en-US" sz="2000"/>
                    </a:p>
                  </a:txBody>
                  <a:tcPr anchor="ctr"/>
                </a:tc>
                <a:tc>
                  <a:txBody>
                    <a:bodyPr/>
                    <a:lstStyle/>
                    <a:p>
                      <a:pPr algn="just"/>
                      <a:r>
                        <a:rPr lang="en-US" altLang="zh-CN"/>
                        <a:t>What was discovered?</a:t>
                      </a:r>
                      <a:endParaRPr lang="zh-CN" altLang="en-US"/>
                    </a:p>
                  </a:txBody>
                  <a:tcPr anchor="ctr"/>
                </a:tc>
                <a:extLst>
                  <a:ext uri="{0D108BD9-81ED-4DB2-BD59-A6C34878D82A}">
                    <a16:rowId xmlns:a16="http://schemas.microsoft.com/office/drawing/2014/main" val="10004"/>
                  </a:ext>
                </a:extLst>
              </a:tr>
              <a:tr h="696077">
                <a:tc>
                  <a:txBody>
                    <a:bodyPr/>
                    <a:lstStyle/>
                    <a:p>
                      <a:pPr algn="ctr"/>
                      <a:r>
                        <a:rPr lang="en-US" altLang="zh-CN" sz="2400"/>
                        <a:t>Move 5</a:t>
                      </a:r>
                      <a:endParaRPr lang="zh-CN" altLang="en-US" sz="2400"/>
                    </a:p>
                  </a:txBody>
                  <a:tcPr anchor="ctr"/>
                </a:tc>
                <a:tc>
                  <a:txBody>
                    <a:bodyPr/>
                    <a:lstStyle/>
                    <a:p>
                      <a:pPr algn="just"/>
                      <a:r>
                        <a:rPr lang="en-US" altLang="zh-CN" sz="2000"/>
                        <a:t>Conclusion/discussion/</a:t>
                      </a:r>
                    </a:p>
                    <a:p>
                      <a:pPr algn="just"/>
                      <a:r>
                        <a:rPr lang="en-US" altLang="zh-CN" sz="2000"/>
                        <a:t>implications/recommendations (C)</a:t>
                      </a:r>
                      <a:endParaRPr lang="zh-CN" altLang="en-US" sz="2000"/>
                    </a:p>
                  </a:txBody>
                  <a:tcPr anchor="ctr"/>
                </a:tc>
                <a:tc>
                  <a:txBody>
                    <a:bodyPr/>
                    <a:lstStyle/>
                    <a:p>
                      <a:pPr algn="just"/>
                      <a:r>
                        <a:rPr lang="en-US" altLang="zh-CN"/>
                        <a:t>What do the findings mean?</a:t>
                      </a:r>
                      <a:endParaRPr lang="zh-CN" altLang="en-US"/>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211166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571868" y="285728"/>
            <a:ext cx="4829180" cy="1643074"/>
          </a:xfrm>
        </p:spPr>
        <p:txBody>
          <a:bodyPr>
            <a:normAutofit/>
          </a:bodyPr>
          <a:lstStyle/>
          <a:p>
            <a:pPr algn="ctr">
              <a:buNone/>
            </a:pPr>
            <a:r>
              <a:rPr lang="en-US" altLang="zh-CN" sz="4800" b="1" dirty="0"/>
              <a:t>      </a:t>
            </a:r>
            <a:r>
              <a:rPr lang="en-US" altLang="zh-CN" sz="4000" b="1" dirty="0"/>
              <a:t>Section  A	</a:t>
            </a:r>
          </a:p>
          <a:p>
            <a:pPr algn="ctr">
              <a:buNone/>
            </a:pPr>
            <a:r>
              <a:rPr lang="en-US" altLang="zh-CN" sz="4000" b="1" dirty="0"/>
              <a:t> IMRC Format</a:t>
            </a:r>
            <a:endParaRPr lang="zh-CN" altLang="zh-CN" sz="4000" b="1" i="1" dirty="0"/>
          </a:p>
          <a:p>
            <a:pPr>
              <a:buNone/>
            </a:pPr>
            <a:endParaRPr lang="zh-CN" altLang="en-US" dirty="0"/>
          </a:p>
        </p:txBody>
      </p:sp>
      <p:pic>
        <p:nvPicPr>
          <p:cNvPr id="2050" name="Picture 2"/>
          <p:cNvPicPr>
            <a:picLocks noChangeAspect="1" noChangeArrowheads="1"/>
          </p:cNvPicPr>
          <p:nvPr/>
        </p:nvPicPr>
        <p:blipFill>
          <a:blip r:embed="rId2" cstate="print"/>
          <a:srcRect/>
          <a:stretch>
            <a:fillRect/>
          </a:stretch>
        </p:blipFill>
        <p:spPr bwMode="auto">
          <a:xfrm>
            <a:off x="500035" y="285728"/>
            <a:ext cx="3000396" cy="1714512"/>
          </a:xfrm>
          <a:prstGeom prst="rect">
            <a:avLst/>
          </a:prstGeom>
          <a:noFill/>
          <a:ln w="9525">
            <a:noFill/>
            <a:miter lim="800000"/>
            <a:headEnd/>
            <a:tailEnd/>
          </a:ln>
        </p:spPr>
      </p:pic>
      <p:sp>
        <p:nvSpPr>
          <p:cNvPr id="5" name="文本框 4">
            <a:extLst>
              <a:ext uri="{FF2B5EF4-FFF2-40B4-BE49-F238E27FC236}">
                <a16:creationId xmlns:a16="http://schemas.microsoft.com/office/drawing/2014/main" id="{7B362C7E-C386-449C-BAFA-4C0557260353}"/>
              </a:ext>
            </a:extLst>
          </p:cNvPr>
          <p:cNvSpPr txBox="1"/>
          <p:nvPr/>
        </p:nvSpPr>
        <p:spPr>
          <a:xfrm>
            <a:off x="498409" y="2204864"/>
            <a:ext cx="8104413" cy="1200329"/>
          </a:xfrm>
          <a:prstGeom prst="rect">
            <a:avLst/>
          </a:prstGeom>
          <a:noFill/>
        </p:spPr>
        <p:txBody>
          <a:bodyPr wrap="square">
            <a:spAutoFit/>
          </a:bodyPr>
          <a:lstStyle/>
          <a:p>
            <a:r>
              <a:rPr lang="en-US" altLang="zh-CN" b="1" dirty="0"/>
              <a:t>7. Identify the sections in the abstracts in your own papers and fill in the following table (the 1st one from Ex 7 is done for you). Then share yours with your partner’s and answer the question: Do all the abstracts follow the IMRC format? (SN=sentence Number</a:t>
            </a:r>
            <a:r>
              <a:rPr lang="zh-CN" altLang="en-US" b="1" dirty="0"/>
              <a:t>、</a:t>
            </a:r>
            <a:r>
              <a:rPr lang="en-US" altLang="zh-CN" b="1" dirty="0"/>
              <a:t>code</a:t>
            </a:r>
            <a:r>
              <a:rPr lang="zh-CN" altLang="en-US" b="1" dirty="0"/>
              <a:t>）</a:t>
            </a:r>
          </a:p>
        </p:txBody>
      </p:sp>
      <p:graphicFrame>
        <p:nvGraphicFramePr>
          <p:cNvPr id="2" name="表格 1">
            <a:extLst>
              <a:ext uri="{FF2B5EF4-FFF2-40B4-BE49-F238E27FC236}">
                <a16:creationId xmlns:a16="http://schemas.microsoft.com/office/drawing/2014/main" id="{3A794D39-C5D8-EDB0-6E99-F1182718E717}"/>
              </a:ext>
            </a:extLst>
          </p:cNvPr>
          <p:cNvGraphicFramePr>
            <a:graphicFrameLocks noGrp="1"/>
          </p:cNvGraphicFramePr>
          <p:nvPr>
            <p:extLst>
              <p:ext uri="{D42A27DB-BD31-4B8C-83A1-F6EECF244321}">
                <p14:modId xmlns:p14="http://schemas.microsoft.com/office/powerpoint/2010/main" val="2142807864"/>
              </p:ext>
            </p:extLst>
          </p:nvPr>
        </p:nvGraphicFramePr>
        <p:xfrm>
          <a:off x="107505" y="3933057"/>
          <a:ext cx="8856984" cy="1714512"/>
        </p:xfrm>
        <a:graphic>
          <a:graphicData uri="http://schemas.openxmlformats.org/drawingml/2006/table">
            <a:tbl>
              <a:tblPr/>
              <a:tblGrid>
                <a:gridCol w="410119">
                  <a:extLst>
                    <a:ext uri="{9D8B030D-6E8A-4147-A177-3AD203B41FA5}">
                      <a16:colId xmlns:a16="http://schemas.microsoft.com/office/drawing/2014/main" val="3789867338"/>
                    </a:ext>
                  </a:extLst>
                </a:gridCol>
                <a:gridCol w="410119">
                  <a:extLst>
                    <a:ext uri="{9D8B030D-6E8A-4147-A177-3AD203B41FA5}">
                      <a16:colId xmlns:a16="http://schemas.microsoft.com/office/drawing/2014/main" val="39631408"/>
                    </a:ext>
                  </a:extLst>
                </a:gridCol>
                <a:gridCol w="410119">
                  <a:extLst>
                    <a:ext uri="{9D8B030D-6E8A-4147-A177-3AD203B41FA5}">
                      <a16:colId xmlns:a16="http://schemas.microsoft.com/office/drawing/2014/main" val="2607183424"/>
                    </a:ext>
                  </a:extLst>
                </a:gridCol>
                <a:gridCol w="2042706">
                  <a:extLst>
                    <a:ext uri="{9D8B030D-6E8A-4147-A177-3AD203B41FA5}">
                      <a16:colId xmlns:a16="http://schemas.microsoft.com/office/drawing/2014/main" val="3089633316"/>
                    </a:ext>
                  </a:extLst>
                </a:gridCol>
                <a:gridCol w="1001635">
                  <a:extLst>
                    <a:ext uri="{9D8B030D-6E8A-4147-A177-3AD203B41FA5}">
                      <a16:colId xmlns:a16="http://schemas.microsoft.com/office/drawing/2014/main" val="3925515925"/>
                    </a:ext>
                  </a:extLst>
                </a:gridCol>
                <a:gridCol w="1096279">
                  <a:extLst>
                    <a:ext uri="{9D8B030D-6E8A-4147-A177-3AD203B41FA5}">
                      <a16:colId xmlns:a16="http://schemas.microsoft.com/office/drawing/2014/main" val="4239804056"/>
                    </a:ext>
                  </a:extLst>
                </a:gridCol>
                <a:gridCol w="1143600">
                  <a:extLst>
                    <a:ext uri="{9D8B030D-6E8A-4147-A177-3AD203B41FA5}">
                      <a16:colId xmlns:a16="http://schemas.microsoft.com/office/drawing/2014/main" val="3272412769"/>
                    </a:ext>
                  </a:extLst>
                </a:gridCol>
                <a:gridCol w="1593152">
                  <a:extLst>
                    <a:ext uri="{9D8B030D-6E8A-4147-A177-3AD203B41FA5}">
                      <a16:colId xmlns:a16="http://schemas.microsoft.com/office/drawing/2014/main" val="379886294"/>
                    </a:ext>
                  </a:extLst>
                </a:gridCol>
                <a:gridCol w="749255">
                  <a:extLst>
                    <a:ext uri="{9D8B030D-6E8A-4147-A177-3AD203B41FA5}">
                      <a16:colId xmlns:a16="http://schemas.microsoft.com/office/drawing/2014/main" val="856474938"/>
                    </a:ext>
                  </a:extLst>
                </a:gridCol>
              </a:tblGrid>
              <a:tr h="335141">
                <a:tc>
                  <a:txBody>
                    <a:bodyPr/>
                    <a:lstStyle/>
                    <a:p>
                      <a:pPr algn="ctr" rtl="0" fontAlgn="ctr"/>
                      <a:r>
                        <a:rPr lang="zh-CN" altLang="en-US" sz="1000" b="1" i="0" u="none" strike="noStrike">
                          <a:solidFill>
                            <a:srgbClr val="FFFFFF"/>
                          </a:solidFill>
                          <a:effectLst/>
                          <a:highlight>
                            <a:srgbClr val="4F81BD"/>
                          </a:highlight>
                          <a:latin typeface="宋体" panose="02010600030101010101" pitchFamily="2" charset="-122"/>
                          <a:ea typeface="宋体" panose="02010600030101010101" pitchFamily="2" charset="-122"/>
                        </a:rPr>
                        <a:t>组号</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4F81BD"/>
                    </a:solidFill>
                  </a:tcPr>
                </a:tc>
                <a:tc>
                  <a:txBody>
                    <a:bodyPr/>
                    <a:lstStyle/>
                    <a:p>
                      <a:pPr algn="ctr" rtl="0" fontAlgn="ctr"/>
                      <a:r>
                        <a:rPr lang="zh-CN" altLang="en-US" sz="1000" b="1" i="0" u="none" strike="noStrike">
                          <a:solidFill>
                            <a:srgbClr val="FFFFFF"/>
                          </a:solidFill>
                          <a:effectLst/>
                          <a:highlight>
                            <a:srgbClr val="4F81BD"/>
                          </a:highlight>
                          <a:latin typeface="宋体" panose="02010600030101010101" pitchFamily="2" charset="-122"/>
                          <a:ea typeface="宋体" panose="02010600030101010101" pitchFamily="2" charset="-122"/>
                        </a:rPr>
                        <a:t>学生姓名</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4F81BD"/>
                    </a:solidFill>
                  </a:tcPr>
                </a:tc>
                <a:tc>
                  <a:txBody>
                    <a:bodyPr/>
                    <a:lstStyle/>
                    <a:p>
                      <a:pPr algn="ctr" rtl="0" fontAlgn="ctr"/>
                      <a:r>
                        <a:rPr lang="zh-CN" altLang="en-US" sz="1000" b="1" i="0" u="none" strike="noStrike">
                          <a:solidFill>
                            <a:srgbClr val="FFFFFF"/>
                          </a:solidFill>
                          <a:effectLst/>
                          <a:highlight>
                            <a:srgbClr val="4F81BD"/>
                          </a:highlight>
                          <a:latin typeface="宋体" panose="02010600030101010101" pitchFamily="2" charset="-122"/>
                          <a:ea typeface="宋体" panose="02010600030101010101" pitchFamily="2" charset="-122"/>
                        </a:rPr>
                        <a:t>学生学号</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4F81BD"/>
                    </a:solidFill>
                  </a:tcPr>
                </a:tc>
                <a:tc>
                  <a:txBody>
                    <a:bodyPr/>
                    <a:lstStyle/>
                    <a:p>
                      <a:pPr algn="ctr" rtl="0" fontAlgn="ctr"/>
                      <a:r>
                        <a:rPr lang="zh-CN" altLang="en-US" sz="1000" b="1" i="0" u="none" strike="noStrike">
                          <a:solidFill>
                            <a:srgbClr val="FFFFFF"/>
                          </a:solidFill>
                          <a:effectLst/>
                          <a:highlight>
                            <a:srgbClr val="4F81BD"/>
                          </a:highlight>
                          <a:latin typeface="宋体" panose="02010600030101010101" pitchFamily="2" charset="-122"/>
                          <a:ea typeface="宋体" panose="02010600030101010101" pitchFamily="2" charset="-122"/>
                        </a:rPr>
                        <a:t>文章题目</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4F81BD"/>
                    </a:solidFill>
                  </a:tcPr>
                </a:tc>
                <a:tc>
                  <a:txBody>
                    <a:bodyPr/>
                    <a:lstStyle/>
                    <a:p>
                      <a:pPr algn="ctr" rtl="0" fontAlgn="ctr"/>
                      <a:r>
                        <a:rPr lang="en-US" sz="1000" b="1" i="0" u="none" strike="noStrike">
                          <a:solidFill>
                            <a:srgbClr val="FFFFFF"/>
                          </a:solidFill>
                          <a:effectLst/>
                          <a:highlight>
                            <a:srgbClr val="4F81BD"/>
                          </a:highlight>
                          <a:latin typeface="Calibri" panose="020F0502020204030204" pitchFamily="34" charset="0"/>
                          <a:ea typeface="等线" panose="02010600030101010101" pitchFamily="2" charset="-122"/>
                        </a:rPr>
                        <a:t>Introdution</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4F81BD"/>
                    </a:solidFill>
                  </a:tcPr>
                </a:tc>
                <a:tc>
                  <a:txBody>
                    <a:bodyPr/>
                    <a:lstStyle/>
                    <a:p>
                      <a:pPr algn="ctr" rtl="0" fontAlgn="ctr"/>
                      <a:r>
                        <a:rPr lang="en-US" sz="1000" b="1" i="0" u="none" strike="noStrike">
                          <a:solidFill>
                            <a:srgbClr val="FFFFFF"/>
                          </a:solidFill>
                          <a:effectLst/>
                          <a:highlight>
                            <a:srgbClr val="4F81BD"/>
                          </a:highlight>
                          <a:latin typeface="Calibri" panose="020F0502020204030204" pitchFamily="34" charset="0"/>
                          <a:ea typeface="等线" panose="02010600030101010101" pitchFamily="2" charset="-122"/>
                        </a:rPr>
                        <a:t>Aim</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4F81BD"/>
                    </a:solidFill>
                  </a:tcPr>
                </a:tc>
                <a:tc>
                  <a:txBody>
                    <a:bodyPr/>
                    <a:lstStyle/>
                    <a:p>
                      <a:pPr algn="ctr" rtl="0" fontAlgn="ctr"/>
                      <a:r>
                        <a:rPr lang="en-US" sz="1000" b="1" i="0" u="none" strike="noStrike">
                          <a:solidFill>
                            <a:srgbClr val="FFFFFF"/>
                          </a:solidFill>
                          <a:effectLst/>
                          <a:highlight>
                            <a:srgbClr val="4F81BD"/>
                          </a:highlight>
                          <a:latin typeface="Calibri" panose="020F0502020204030204" pitchFamily="34" charset="0"/>
                          <a:ea typeface="等线" panose="02010600030101010101" pitchFamily="2" charset="-122"/>
                        </a:rPr>
                        <a:t>Materials &amp; Methods </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4F81BD"/>
                    </a:solidFill>
                  </a:tcPr>
                </a:tc>
                <a:tc>
                  <a:txBody>
                    <a:bodyPr/>
                    <a:lstStyle/>
                    <a:p>
                      <a:pPr algn="ctr" rtl="0" fontAlgn="ctr"/>
                      <a:r>
                        <a:rPr lang="en-US" sz="1000" b="1" i="0" u="none" strike="noStrike">
                          <a:solidFill>
                            <a:srgbClr val="FFFFFF"/>
                          </a:solidFill>
                          <a:effectLst/>
                          <a:highlight>
                            <a:srgbClr val="4F81BD"/>
                          </a:highlight>
                          <a:latin typeface="Calibri" panose="020F0502020204030204" pitchFamily="34" charset="0"/>
                          <a:ea typeface="等线" panose="02010600030101010101" pitchFamily="2" charset="-122"/>
                        </a:rPr>
                        <a:t>Results</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4F81BD"/>
                    </a:solidFill>
                  </a:tcPr>
                </a:tc>
                <a:tc>
                  <a:txBody>
                    <a:bodyPr/>
                    <a:lstStyle/>
                    <a:p>
                      <a:pPr algn="ctr" rtl="0" fontAlgn="ctr"/>
                      <a:r>
                        <a:rPr lang="en-US" sz="1000" b="1" i="0" u="none" strike="noStrike">
                          <a:solidFill>
                            <a:srgbClr val="FFFFFF"/>
                          </a:solidFill>
                          <a:effectLst/>
                          <a:highlight>
                            <a:srgbClr val="4F81BD"/>
                          </a:highlight>
                          <a:latin typeface="Calibri" panose="020F0502020204030204" pitchFamily="34" charset="0"/>
                          <a:ea typeface="等线" panose="02010600030101010101" pitchFamily="2" charset="-122"/>
                        </a:rPr>
                        <a:t>Conclusion</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4F81BD"/>
                    </a:solidFill>
                  </a:tcPr>
                </a:tc>
                <a:extLst>
                  <a:ext uri="{0D108BD9-81ED-4DB2-BD59-A6C34878D82A}">
                    <a16:rowId xmlns:a16="http://schemas.microsoft.com/office/drawing/2014/main" val="2948738229"/>
                  </a:ext>
                </a:extLst>
              </a:tr>
              <a:tr h="673811">
                <a:tc>
                  <a:txBody>
                    <a:bodyPr/>
                    <a:lstStyle/>
                    <a:p>
                      <a:pPr algn="l" rtl="0" fontAlgn="ctr"/>
                      <a:r>
                        <a:rPr 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xx</a:t>
                      </a:r>
                      <a:r>
                        <a:rPr lang="zh-CN" altLang="en-US" sz="1000" b="0" i="0" u="none" strike="noStrike">
                          <a:solidFill>
                            <a:srgbClr val="000000"/>
                          </a:solidFill>
                          <a:effectLst/>
                          <a:highlight>
                            <a:srgbClr val="D0D8E8"/>
                          </a:highlight>
                          <a:latin typeface="宋体" panose="02010600030101010101" pitchFamily="2" charset="-122"/>
                          <a:ea typeface="宋体" panose="02010600030101010101" pitchFamily="2" charset="-122"/>
                        </a:rPr>
                        <a:t>班</a:t>
                      </a:r>
                      <a:r>
                        <a:rPr 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xx</a:t>
                      </a:r>
                      <a:r>
                        <a:rPr lang="zh-CN" altLang="en-US" sz="1000" b="0" i="0" u="none" strike="noStrike">
                          <a:solidFill>
                            <a:srgbClr val="000000"/>
                          </a:solidFill>
                          <a:effectLst/>
                          <a:highlight>
                            <a:srgbClr val="D0D8E8"/>
                          </a:highlight>
                          <a:latin typeface="宋体" panose="02010600030101010101" pitchFamily="2" charset="-122"/>
                          <a:ea typeface="宋体" panose="02010600030101010101" pitchFamily="2" charset="-122"/>
                        </a:rPr>
                        <a:t>组</a:t>
                      </a:r>
                      <a:endParaRPr lang="zh-CN" alt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0D8E8"/>
                    </a:solidFill>
                  </a:tcPr>
                </a:tc>
                <a:tc>
                  <a:txBody>
                    <a:bodyPr/>
                    <a:lstStyle/>
                    <a:p>
                      <a:pPr algn="l" rtl="0" fontAlgn="ctr"/>
                      <a:r>
                        <a:rPr lang="zh-CN" alt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　</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rtl="0" fontAlgn="ctr"/>
                      <a:r>
                        <a:rPr lang="zh-CN" alt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　</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rtl="0" fontAlgn="ctr"/>
                      <a:r>
                        <a:rPr lang="zh-CN" alt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　</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fontAlgn="t"/>
                      <a:r>
                        <a:rPr lang="zh-CN" altLang="en-US" sz="1000" b="0" i="0" u="none" strike="noStrike">
                          <a:solidFill>
                            <a:srgbClr val="000000"/>
                          </a:solidFill>
                          <a:effectLst/>
                          <a:highlight>
                            <a:srgbClr val="D0D8E8"/>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fontAlgn="t"/>
                      <a:r>
                        <a:rPr lang="zh-CN" altLang="en-US" sz="1000" b="0" i="0" u="none" strike="noStrike">
                          <a:solidFill>
                            <a:srgbClr val="000000"/>
                          </a:solidFill>
                          <a:effectLst/>
                          <a:highlight>
                            <a:srgbClr val="D0D8E8"/>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fontAlgn="t"/>
                      <a:r>
                        <a:rPr lang="zh-CN" altLang="en-US" sz="1000" b="0" i="0" u="none" strike="noStrike">
                          <a:solidFill>
                            <a:srgbClr val="000000"/>
                          </a:solidFill>
                          <a:effectLst/>
                          <a:highlight>
                            <a:srgbClr val="D0D8E8"/>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fontAlgn="t"/>
                      <a:r>
                        <a:rPr lang="zh-CN" altLang="en-US" sz="1000" b="0" i="0" u="none" strike="noStrike">
                          <a:solidFill>
                            <a:srgbClr val="000000"/>
                          </a:solidFill>
                          <a:effectLst/>
                          <a:highlight>
                            <a:srgbClr val="D0D8E8"/>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fontAlgn="t"/>
                      <a:r>
                        <a:rPr lang="zh-CN" altLang="en-US" sz="1000" b="0" i="0" u="none" strike="noStrike">
                          <a:solidFill>
                            <a:srgbClr val="000000"/>
                          </a:solidFill>
                          <a:effectLst/>
                          <a:highlight>
                            <a:srgbClr val="D0D8E8"/>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1993418349"/>
                  </a:ext>
                </a:extLst>
              </a:tr>
              <a:tr h="352780">
                <a:tc>
                  <a:txBody>
                    <a:bodyPr/>
                    <a:lstStyle/>
                    <a:p>
                      <a:pPr algn="l" rtl="0" fontAlgn="ctr"/>
                      <a:r>
                        <a:rPr 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xx</a:t>
                      </a:r>
                      <a:r>
                        <a:rPr lang="zh-CN" altLang="en-US" sz="1000" b="0" i="0" u="none" strike="noStrike">
                          <a:solidFill>
                            <a:srgbClr val="000000"/>
                          </a:solidFill>
                          <a:effectLst/>
                          <a:highlight>
                            <a:srgbClr val="D0D8E8"/>
                          </a:highlight>
                          <a:latin typeface="宋体" panose="02010600030101010101" pitchFamily="2" charset="-122"/>
                          <a:ea typeface="宋体" panose="02010600030101010101" pitchFamily="2" charset="-122"/>
                        </a:rPr>
                        <a:t>班</a:t>
                      </a:r>
                      <a:r>
                        <a:rPr 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xx</a:t>
                      </a:r>
                      <a:r>
                        <a:rPr lang="zh-CN" altLang="en-US" sz="1000" b="0" i="0" u="none" strike="noStrike">
                          <a:solidFill>
                            <a:srgbClr val="000000"/>
                          </a:solidFill>
                          <a:effectLst/>
                          <a:highlight>
                            <a:srgbClr val="D0D8E8"/>
                          </a:highlight>
                          <a:latin typeface="宋体" panose="02010600030101010101" pitchFamily="2" charset="-122"/>
                          <a:ea typeface="宋体" panose="02010600030101010101" pitchFamily="2" charset="-122"/>
                        </a:rPr>
                        <a:t>组</a:t>
                      </a:r>
                      <a:endParaRPr lang="zh-CN" alt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0D8E8"/>
                    </a:solidFill>
                  </a:tcPr>
                </a:tc>
                <a:tc>
                  <a:txBody>
                    <a:bodyPr/>
                    <a:lstStyle/>
                    <a:p>
                      <a:pPr algn="l" rtl="0" fontAlgn="ctr"/>
                      <a:r>
                        <a:rPr lang="zh-CN" altLang="en-US" sz="1000" b="0" i="0" u="none" strike="noStrike">
                          <a:solidFill>
                            <a:srgbClr val="000000"/>
                          </a:solidFill>
                          <a:effectLst/>
                          <a:highlight>
                            <a:srgbClr val="E9EDF4"/>
                          </a:highlight>
                          <a:latin typeface="Calibri" panose="020F0502020204030204" pitchFamily="34" charset="0"/>
                          <a:ea typeface="等线" panose="02010600030101010101" pitchFamily="2" charset="-122"/>
                        </a:rPr>
                        <a:t>　</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rtl="0" fontAlgn="ctr"/>
                      <a:r>
                        <a:rPr lang="zh-CN" altLang="en-US" sz="1000" b="0" i="0" u="none" strike="noStrike">
                          <a:solidFill>
                            <a:srgbClr val="000000"/>
                          </a:solidFill>
                          <a:effectLst/>
                          <a:highlight>
                            <a:srgbClr val="E9EDF4"/>
                          </a:highlight>
                          <a:latin typeface="Calibri" panose="020F0502020204030204" pitchFamily="34" charset="0"/>
                          <a:ea typeface="等线" panose="02010600030101010101" pitchFamily="2" charset="-122"/>
                        </a:rPr>
                        <a:t>　</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rtl="0" fontAlgn="ctr"/>
                      <a:r>
                        <a:rPr lang="zh-CN" altLang="en-US" sz="1000" b="0" i="0" u="none" strike="noStrike">
                          <a:solidFill>
                            <a:srgbClr val="000000"/>
                          </a:solidFill>
                          <a:effectLst/>
                          <a:highlight>
                            <a:srgbClr val="E9EDF4"/>
                          </a:highlight>
                          <a:latin typeface="Calibri" panose="020F0502020204030204" pitchFamily="34" charset="0"/>
                          <a:ea typeface="等线" panose="02010600030101010101" pitchFamily="2" charset="-122"/>
                        </a:rPr>
                        <a:t>　</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fontAlgn="t"/>
                      <a:r>
                        <a:rPr lang="zh-CN" altLang="en-US" sz="1000" b="0" i="0" u="none" strike="noStrike">
                          <a:solidFill>
                            <a:srgbClr val="000000"/>
                          </a:solidFill>
                          <a:effectLst/>
                          <a:highlight>
                            <a:srgbClr val="E9EDF4"/>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fontAlgn="t"/>
                      <a:r>
                        <a:rPr lang="zh-CN" altLang="en-US" sz="1000" b="0" i="0" u="none" strike="noStrike">
                          <a:solidFill>
                            <a:srgbClr val="000000"/>
                          </a:solidFill>
                          <a:effectLst/>
                          <a:highlight>
                            <a:srgbClr val="E9EDF4"/>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fontAlgn="t"/>
                      <a:r>
                        <a:rPr lang="zh-CN" altLang="en-US" sz="1000" b="0" i="0" u="none" strike="noStrike">
                          <a:solidFill>
                            <a:srgbClr val="000000"/>
                          </a:solidFill>
                          <a:effectLst/>
                          <a:highlight>
                            <a:srgbClr val="E9EDF4"/>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fontAlgn="t"/>
                      <a:r>
                        <a:rPr lang="zh-CN" altLang="en-US" sz="1000" b="0" i="0" u="none" strike="noStrike">
                          <a:solidFill>
                            <a:srgbClr val="000000"/>
                          </a:solidFill>
                          <a:effectLst/>
                          <a:highlight>
                            <a:srgbClr val="E9EDF4"/>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tc>
                  <a:txBody>
                    <a:bodyPr/>
                    <a:lstStyle/>
                    <a:p>
                      <a:pPr algn="l" fontAlgn="t"/>
                      <a:r>
                        <a:rPr lang="zh-CN" altLang="en-US" sz="1000" b="0" i="0" u="none" strike="noStrike">
                          <a:solidFill>
                            <a:srgbClr val="000000"/>
                          </a:solidFill>
                          <a:effectLst/>
                          <a:highlight>
                            <a:srgbClr val="E9EDF4"/>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4270497738"/>
                  </a:ext>
                </a:extLst>
              </a:tr>
              <a:tr h="352780">
                <a:tc>
                  <a:txBody>
                    <a:bodyPr/>
                    <a:lstStyle/>
                    <a:p>
                      <a:pPr algn="l" rtl="0" fontAlgn="ctr"/>
                      <a:r>
                        <a:rPr 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xx</a:t>
                      </a:r>
                      <a:r>
                        <a:rPr lang="zh-CN" altLang="en-US" sz="1000" b="0" i="0" u="none" strike="noStrike">
                          <a:solidFill>
                            <a:srgbClr val="000000"/>
                          </a:solidFill>
                          <a:effectLst/>
                          <a:highlight>
                            <a:srgbClr val="D0D8E8"/>
                          </a:highlight>
                          <a:latin typeface="宋体" panose="02010600030101010101" pitchFamily="2" charset="-122"/>
                          <a:ea typeface="宋体" panose="02010600030101010101" pitchFamily="2" charset="-122"/>
                        </a:rPr>
                        <a:t>班</a:t>
                      </a:r>
                      <a:r>
                        <a:rPr 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xx</a:t>
                      </a:r>
                      <a:r>
                        <a:rPr lang="zh-CN" altLang="en-US" sz="1000" b="0" i="0" u="none" strike="noStrike">
                          <a:solidFill>
                            <a:srgbClr val="000000"/>
                          </a:solidFill>
                          <a:effectLst/>
                          <a:highlight>
                            <a:srgbClr val="D0D8E8"/>
                          </a:highlight>
                          <a:latin typeface="宋体" panose="02010600030101010101" pitchFamily="2" charset="-122"/>
                          <a:ea typeface="宋体" panose="02010600030101010101" pitchFamily="2" charset="-122"/>
                        </a:rPr>
                        <a:t>组</a:t>
                      </a:r>
                      <a:endParaRPr lang="zh-CN" alt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rtl="0" fontAlgn="ctr"/>
                      <a:r>
                        <a:rPr lang="zh-CN" alt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　</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rtl="0" fontAlgn="ctr"/>
                      <a:r>
                        <a:rPr lang="zh-CN" alt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　</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rtl="0" fontAlgn="ctr"/>
                      <a:r>
                        <a:rPr lang="zh-CN" altLang="en-US" sz="1000" b="0" i="0" u="none" strike="noStrike">
                          <a:solidFill>
                            <a:srgbClr val="000000"/>
                          </a:solidFill>
                          <a:effectLst/>
                          <a:highlight>
                            <a:srgbClr val="D0D8E8"/>
                          </a:highlight>
                          <a:latin typeface="Calibri" panose="020F0502020204030204" pitchFamily="34" charset="0"/>
                          <a:ea typeface="等线" panose="02010600030101010101" pitchFamily="2" charset="-122"/>
                        </a:rPr>
                        <a:t>　</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fontAlgn="t"/>
                      <a:r>
                        <a:rPr lang="zh-CN" altLang="en-US" sz="1000" b="0" i="0" u="none" strike="noStrike">
                          <a:solidFill>
                            <a:srgbClr val="000000"/>
                          </a:solidFill>
                          <a:effectLst/>
                          <a:highlight>
                            <a:srgbClr val="D0D8E8"/>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fontAlgn="t"/>
                      <a:r>
                        <a:rPr lang="zh-CN" altLang="en-US" sz="1000" b="0" i="0" u="none" strike="noStrike">
                          <a:solidFill>
                            <a:srgbClr val="000000"/>
                          </a:solidFill>
                          <a:effectLst/>
                          <a:highlight>
                            <a:srgbClr val="D0D8E8"/>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fontAlgn="t"/>
                      <a:r>
                        <a:rPr lang="zh-CN" altLang="en-US" sz="1000" b="0" i="0" u="none" strike="noStrike">
                          <a:solidFill>
                            <a:srgbClr val="000000"/>
                          </a:solidFill>
                          <a:effectLst/>
                          <a:highlight>
                            <a:srgbClr val="D0D8E8"/>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fontAlgn="t"/>
                      <a:r>
                        <a:rPr lang="zh-CN" altLang="en-US" sz="1000" b="0" i="0" u="none" strike="noStrike">
                          <a:solidFill>
                            <a:srgbClr val="000000"/>
                          </a:solidFill>
                          <a:effectLst/>
                          <a:highlight>
                            <a:srgbClr val="D0D8E8"/>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tc>
                  <a:txBody>
                    <a:bodyPr/>
                    <a:lstStyle/>
                    <a:p>
                      <a:pPr algn="l" fontAlgn="t"/>
                      <a:r>
                        <a:rPr lang="zh-CN" altLang="en-US" sz="1000" b="0" i="0" u="none" strike="noStrike" dirty="0">
                          <a:solidFill>
                            <a:srgbClr val="000000"/>
                          </a:solidFill>
                          <a:effectLst/>
                          <a:highlight>
                            <a:srgbClr val="D0D8E8"/>
                          </a:highlight>
                          <a:latin typeface="Arial" panose="020B0604020202020204" pitchFamily="34" charset="0"/>
                          <a:ea typeface="等线" panose="02010600030101010101" pitchFamily="2" charset="-122"/>
                        </a:rPr>
                        <a:t>　</a:t>
                      </a:r>
                    </a:p>
                  </a:txBody>
                  <a:tcPr marL="0" marR="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1070514345"/>
                  </a:ext>
                </a:extLst>
              </a:tr>
            </a:tbl>
          </a:graphicData>
        </a:graphic>
      </p:graphicFrame>
    </p:spTree>
    <p:extLst>
      <p:ext uri="{BB962C8B-B14F-4D97-AF65-F5344CB8AC3E}">
        <p14:creationId xmlns:p14="http://schemas.microsoft.com/office/powerpoint/2010/main" val="15619949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571868" y="285728"/>
            <a:ext cx="4829180" cy="1643074"/>
          </a:xfrm>
        </p:spPr>
        <p:txBody>
          <a:bodyPr>
            <a:normAutofit/>
          </a:bodyPr>
          <a:lstStyle/>
          <a:p>
            <a:pPr algn="ctr">
              <a:buNone/>
            </a:pPr>
            <a:r>
              <a:rPr lang="en-US" altLang="zh-CN" sz="4800" b="1" dirty="0"/>
              <a:t>      </a:t>
            </a:r>
            <a:r>
              <a:rPr lang="en-US" altLang="zh-CN" sz="4000" b="1" dirty="0"/>
              <a:t>Section  A	</a:t>
            </a:r>
          </a:p>
          <a:p>
            <a:pPr algn="ctr">
              <a:buNone/>
            </a:pPr>
            <a:r>
              <a:rPr lang="en-US" altLang="zh-CN" sz="4000" b="1" dirty="0"/>
              <a:t> IMRC Format</a:t>
            </a:r>
            <a:endParaRPr lang="zh-CN" altLang="zh-CN" sz="4000" b="1" i="1" dirty="0"/>
          </a:p>
          <a:p>
            <a:pPr>
              <a:buNone/>
            </a:pPr>
            <a:endParaRPr lang="zh-CN" altLang="en-US" dirty="0"/>
          </a:p>
        </p:txBody>
      </p:sp>
      <p:pic>
        <p:nvPicPr>
          <p:cNvPr id="2050" name="Picture 2"/>
          <p:cNvPicPr>
            <a:picLocks noChangeAspect="1" noChangeArrowheads="1"/>
          </p:cNvPicPr>
          <p:nvPr/>
        </p:nvPicPr>
        <p:blipFill>
          <a:blip r:embed="rId2" cstate="print"/>
          <a:srcRect/>
          <a:stretch>
            <a:fillRect/>
          </a:stretch>
        </p:blipFill>
        <p:spPr bwMode="auto">
          <a:xfrm>
            <a:off x="500035" y="285728"/>
            <a:ext cx="3000396" cy="1714512"/>
          </a:xfrm>
          <a:prstGeom prst="rect">
            <a:avLst/>
          </a:prstGeom>
          <a:noFill/>
          <a:ln w="9525">
            <a:noFill/>
            <a:miter lim="800000"/>
            <a:headEnd/>
            <a:tailEnd/>
          </a:ln>
        </p:spPr>
      </p:pic>
      <p:sp>
        <p:nvSpPr>
          <p:cNvPr id="6" name="文本框 5">
            <a:extLst>
              <a:ext uri="{FF2B5EF4-FFF2-40B4-BE49-F238E27FC236}">
                <a16:creationId xmlns:a16="http://schemas.microsoft.com/office/drawing/2014/main" id="{639AA4D4-2844-41D5-8A3E-EE7AE67E8535}"/>
              </a:ext>
            </a:extLst>
          </p:cNvPr>
          <p:cNvSpPr txBox="1"/>
          <p:nvPr/>
        </p:nvSpPr>
        <p:spPr>
          <a:xfrm>
            <a:off x="827584" y="2554526"/>
            <a:ext cx="7488832" cy="2677656"/>
          </a:xfrm>
          <a:prstGeom prst="rect">
            <a:avLst/>
          </a:prstGeom>
          <a:noFill/>
        </p:spPr>
        <p:txBody>
          <a:bodyPr wrap="square">
            <a:spAutoFit/>
          </a:bodyPr>
          <a:lstStyle/>
          <a:p>
            <a:pPr algn="just"/>
            <a:r>
              <a:rPr lang="en-US" altLang="zh-CN" sz="2800" b="1" dirty="0"/>
              <a:t>1. What should be contained in an abstract, and why? Is it a good idea that we write only results, discussion and final conclusions in the abstract due to the word number limit, and because emphasizing our achievements is more important than methods?</a:t>
            </a:r>
            <a:endParaRPr lang="zh-CN" altLang="en-US" sz="2800" b="1" dirty="0"/>
          </a:p>
        </p:txBody>
      </p:sp>
    </p:spTree>
    <p:extLst>
      <p:ext uri="{BB962C8B-B14F-4D97-AF65-F5344CB8AC3E}">
        <p14:creationId xmlns:p14="http://schemas.microsoft.com/office/powerpoint/2010/main" val="27167863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dirty="0"/>
            </a:br>
            <a:br>
              <a:rPr lang="en-US" altLang="zh-CN" dirty="0"/>
            </a:br>
            <a:r>
              <a:rPr lang="en-US" altLang="zh-CN" dirty="0"/>
              <a:t>                    </a:t>
            </a:r>
            <a:r>
              <a:rPr lang="en-US" altLang="zh-CN" b="1" dirty="0"/>
              <a:t>Section  B	</a:t>
            </a:r>
            <a:br>
              <a:rPr lang="en-US" altLang="zh-CN" b="1" dirty="0"/>
            </a:br>
            <a:r>
              <a:rPr lang="en-US" altLang="zh-CN" b="1" dirty="0"/>
              <a:t>                    Linguistic Features </a:t>
            </a:r>
            <a:br>
              <a:rPr lang="zh-CN" altLang="zh-CN" dirty="0"/>
            </a:br>
            <a:r>
              <a:rPr lang="en-US" altLang="zh-CN" dirty="0"/>
              <a:t> </a:t>
            </a:r>
            <a:br>
              <a:rPr lang="zh-CN" altLang="zh-CN" dirty="0"/>
            </a:br>
            <a:endParaRPr lang="zh-CN" altLang="zh-CN" dirty="0"/>
          </a:p>
        </p:txBody>
      </p:sp>
      <p:sp>
        <p:nvSpPr>
          <p:cNvPr id="3" name="内容占位符 2"/>
          <p:cNvSpPr>
            <a:spLocks noGrp="1"/>
          </p:cNvSpPr>
          <p:nvPr>
            <p:ph idx="1"/>
          </p:nvPr>
        </p:nvSpPr>
        <p:spPr>
          <a:xfrm>
            <a:off x="457200" y="1857364"/>
            <a:ext cx="8229600" cy="4268799"/>
          </a:xfrm>
        </p:spPr>
        <p:txBody>
          <a:bodyPr>
            <a:normAutofit/>
          </a:bodyPr>
          <a:lstStyle/>
          <a:p>
            <a:pPr marL="514350" indent="-514350" algn="just">
              <a:buAutoNum type="arabicPeriod"/>
            </a:pPr>
            <a:r>
              <a:rPr lang="en-US" altLang="zh-CN" sz="2600" b="1" dirty="0"/>
              <a:t>Have a glance at the abstract and point out the striking IMRC format. Then read the abstract and observe the underlined expressions and shaded verbs. What points in content and language can you summarize?</a:t>
            </a:r>
          </a:p>
          <a:p>
            <a:pPr marL="0" indent="0" algn="just">
              <a:buNone/>
            </a:pPr>
            <a:endParaRPr lang="en-US" altLang="zh-CN" sz="1800" dirty="0"/>
          </a:p>
          <a:p>
            <a:pPr marL="0" indent="0" algn="just">
              <a:buNone/>
            </a:pPr>
            <a:endParaRPr lang="en-US" altLang="zh-CN" dirty="0"/>
          </a:p>
          <a:p>
            <a:pPr marL="514350" indent="-514350" algn="just">
              <a:buAutoNum type="arabicParenR"/>
            </a:pPr>
            <a:r>
              <a:rPr lang="en-US" altLang="zh-CN" sz="3000" dirty="0">
                <a:solidFill>
                  <a:srgbClr val="0070C0"/>
                </a:solidFill>
              </a:rPr>
              <a:t>IMRC format </a:t>
            </a:r>
          </a:p>
          <a:p>
            <a:pPr marL="514350" indent="-514350" algn="just">
              <a:buAutoNum type="arabicParenR"/>
            </a:pPr>
            <a:r>
              <a:rPr lang="en-US" altLang="zh-CN" sz="3000" dirty="0">
                <a:solidFill>
                  <a:srgbClr val="0070C0"/>
                </a:solidFill>
              </a:rPr>
              <a:t>Information (contents) </a:t>
            </a:r>
          </a:p>
          <a:p>
            <a:pPr marL="514350" indent="-514350" algn="just">
              <a:buAutoNum type="arabicParenR"/>
            </a:pPr>
            <a:r>
              <a:rPr lang="en-US" altLang="zh-CN" sz="3000" dirty="0">
                <a:solidFill>
                  <a:srgbClr val="0070C0"/>
                </a:solidFill>
              </a:rPr>
              <a:t>Grammar (language) </a:t>
            </a:r>
            <a:endParaRPr lang="zh-CN" altLang="en-US" sz="3000" dirty="0">
              <a:solidFill>
                <a:srgbClr val="0070C0"/>
              </a:solidFill>
            </a:endParaRPr>
          </a:p>
        </p:txBody>
      </p:sp>
      <p:pic>
        <p:nvPicPr>
          <p:cNvPr id="3074" name="Picture 2"/>
          <p:cNvPicPr>
            <a:picLocks noChangeAspect="1" noChangeArrowheads="1"/>
          </p:cNvPicPr>
          <p:nvPr/>
        </p:nvPicPr>
        <p:blipFill>
          <a:blip r:embed="rId2" cstate="print"/>
          <a:srcRect/>
          <a:stretch>
            <a:fillRect/>
          </a:stretch>
        </p:blipFill>
        <p:spPr bwMode="auto">
          <a:xfrm>
            <a:off x="500034" y="214290"/>
            <a:ext cx="2428892" cy="1428760"/>
          </a:xfrm>
          <a:prstGeom prst="rect">
            <a:avLst/>
          </a:prstGeom>
          <a:noFill/>
          <a:ln w="9525">
            <a:noFill/>
            <a:miter lim="800000"/>
            <a:headEnd/>
            <a:tailEnd/>
          </a:ln>
        </p:spPr>
      </p:pic>
    </p:spTree>
    <p:extLst>
      <p:ext uri="{BB962C8B-B14F-4D97-AF65-F5344CB8AC3E}">
        <p14:creationId xmlns:p14="http://schemas.microsoft.com/office/powerpoint/2010/main" val="6737410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233E45-A5B1-433C-7901-98350CACCFDA}"/>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C2EA2419-A175-C512-AF7A-1D9788C32F30}"/>
              </a:ext>
            </a:extLst>
          </p:cNvPr>
          <p:cNvSpPr>
            <a:spLocks noGrp="1"/>
          </p:cNvSpPr>
          <p:nvPr>
            <p:ph idx="1"/>
          </p:nvPr>
        </p:nvSpPr>
        <p:spPr/>
        <p:txBody>
          <a:bodyPr/>
          <a:lstStyle/>
          <a:p>
            <a:endParaRPr lang="zh-CN" altLang="en-US"/>
          </a:p>
        </p:txBody>
      </p:sp>
      <p:pic>
        <p:nvPicPr>
          <p:cNvPr id="7" name="图片 6">
            <a:extLst>
              <a:ext uri="{FF2B5EF4-FFF2-40B4-BE49-F238E27FC236}">
                <a16:creationId xmlns:a16="http://schemas.microsoft.com/office/drawing/2014/main" id="{6F003FFA-91F8-E0D1-6AF4-5D661CDB28D3}"/>
              </a:ext>
            </a:extLst>
          </p:cNvPr>
          <p:cNvPicPr>
            <a:picLocks noChangeAspect="1"/>
          </p:cNvPicPr>
          <p:nvPr/>
        </p:nvPicPr>
        <p:blipFill>
          <a:blip r:embed="rId2"/>
          <a:stretch>
            <a:fillRect/>
          </a:stretch>
        </p:blipFill>
        <p:spPr>
          <a:xfrm>
            <a:off x="817188" y="0"/>
            <a:ext cx="7509624" cy="6858000"/>
          </a:xfrm>
          <a:prstGeom prst="rect">
            <a:avLst/>
          </a:prstGeom>
        </p:spPr>
      </p:pic>
    </p:spTree>
    <p:extLst>
      <p:ext uri="{BB962C8B-B14F-4D97-AF65-F5344CB8AC3E}">
        <p14:creationId xmlns:p14="http://schemas.microsoft.com/office/powerpoint/2010/main" val="42388254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dirty="0"/>
            </a:br>
            <a:br>
              <a:rPr lang="en-US" altLang="zh-CN" dirty="0"/>
            </a:br>
            <a:r>
              <a:rPr lang="en-US" altLang="zh-CN" dirty="0"/>
              <a:t>                    </a:t>
            </a:r>
            <a:r>
              <a:rPr lang="en-US" altLang="zh-CN" b="1" dirty="0"/>
              <a:t>Section  B	</a:t>
            </a:r>
            <a:br>
              <a:rPr lang="en-US" altLang="zh-CN" b="1" dirty="0"/>
            </a:br>
            <a:r>
              <a:rPr lang="en-US" altLang="zh-CN" b="1" dirty="0"/>
              <a:t>                    Linguistic Features </a:t>
            </a:r>
            <a:br>
              <a:rPr lang="zh-CN" altLang="zh-CN" dirty="0"/>
            </a:br>
            <a:r>
              <a:rPr lang="en-US" altLang="zh-CN" dirty="0"/>
              <a:t> </a:t>
            </a:r>
            <a:br>
              <a:rPr lang="zh-CN" altLang="zh-CN" dirty="0"/>
            </a:br>
            <a:endParaRPr lang="zh-CN" altLang="zh-CN" dirty="0"/>
          </a:p>
        </p:txBody>
      </p:sp>
      <p:sp>
        <p:nvSpPr>
          <p:cNvPr id="3" name="内容占位符 2"/>
          <p:cNvSpPr>
            <a:spLocks noGrp="1"/>
          </p:cNvSpPr>
          <p:nvPr>
            <p:ph idx="1"/>
          </p:nvPr>
        </p:nvSpPr>
        <p:spPr>
          <a:xfrm>
            <a:off x="457200" y="1857364"/>
            <a:ext cx="8229600" cy="4268799"/>
          </a:xfrm>
        </p:spPr>
        <p:txBody>
          <a:bodyPr>
            <a:normAutofit fontScale="77500" lnSpcReduction="20000"/>
          </a:bodyPr>
          <a:lstStyle/>
          <a:p>
            <a:pPr marL="0" indent="0" algn="ctr">
              <a:buNone/>
            </a:pPr>
            <a:r>
              <a:rPr lang="en-US" altLang="zh-CN" b="1" dirty="0"/>
              <a:t>Help seeking behavior of Chinese patients with aphasia admitted to a psychiatric hospital</a:t>
            </a:r>
          </a:p>
          <a:p>
            <a:pPr marL="0" indent="0" algn="just">
              <a:buNone/>
            </a:pPr>
            <a:endParaRPr lang="en-US" altLang="zh-CN" dirty="0"/>
          </a:p>
          <a:p>
            <a:pPr marL="0" indent="0" algn="just">
              <a:buNone/>
            </a:pPr>
            <a:r>
              <a:rPr lang="en-US" altLang="zh-CN" b="1" dirty="0"/>
              <a:t>Abstract </a:t>
            </a:r>
          </a:p>
          <a:p>
            <a:pPr marL="0" indent="0" algn="just">
              <a:buNone/>
            </a:pPr>
            <a:r>
              <a:rPr lang="en-US" altLang="zh-CN" dirty="0">
                <a:solidFill>
                  <a:schemeClr val="accent6">
                    <a:lumMod val="75000"/>
                  </a:schemeClr>
                </a:solidFill>
              </a:rPr>
              <a:t>Purpose</a:t>
            </a:r>
            <a:r>
              <a:rPr lang="en-US" altLang="zh-CN" dirty="0"/>
              <a:t> </a:t>
            </a:r>
            <a:r>
              <a:rPr lang="en-US" altLang="zh-CN" u="sng" dirty="0">
                <a:solidFill>
                  <a:srgbClr val="0070C0"/>
                </a:solidFill>
              </a:rPr>
              <a:t>To investigate</a:t>
            </a:r>
            <a:r>
              <a:rPr lang="en-US" altLang="zh-CN" dirty="0"/>
              <a:t> the help-seeking behaviors and related factors of Chinese psychiatric inpatients with aphasia. </a:t>
            </a:r>
          </a:p>
          <a:p>
            <a:pPr marL="0" indent="0" algn="just">
              <a:buNone/>
            </a:pPr>
            <a:r>
              <a:rPr lang="en-US" altLang="zh-CN" dirty="0">
                <a:solidFill>
                  <a:schemeClr val="accent6">
                    <a:lumMod val="75000"/>
                  </a:schemeClr>
                </a:solidFill>
              </a:rPr>
              <a:t>Methods</a:t>
            </a:r>
            <a:r>
              <a:rPr lang="en-US" altLang="zh-CN" dirty="0"/>
              <a:t> </a:t>
            </a:r>
            <a:r>
              <a:rPr lang="en-US" altLang="zh-CN" u="sng" dirty="0"/>
              <a:t>Two hundred and two patients</a:t>
            </a:r>
            <a:r>
              <a:rPr lang="en-US" altLang="zh-CN" dirty="0"/>
              <a:t> with aphasia </a:t>
            </a:r>
            <a:r>
              <a:rPr lang="en-US" altLang="zh-CN" u="sng" dirty="0">
                <a:solidFill>
                  <a:srgbClr val="0070C0"/>
                </a:solidFill>
              </a:rPr>
              <a:t>were enrolled</a:t>
            </a:r>
            <a:r>
              <a:rPr lang="en-US" altLang="zh-CN" dirty="0"/>
              <a:t> in this study. A locally developed, semi-structured questionnaire </a:t>
            </a:r>
            <a:r>
              <a:rPr lang="en-US" altLang="zh-CN" u="sng" dirty="0">
                <a:solidFill>
                  <a:srgbClr val="0070C0"/>
                </a:solidFill>
              </a:rPr>
              <a:t>was used</a:t>
            </a:r>
            <a:r>
              <a:rPr lang="en-US" altLang="zh-CN" dirty="0"/>
              <a:t> to collect data, including data on illness and help-seeking histories from patients, informants, and medical records.</a:t>
            </a:r>
            <a:endParaRPr lang="zh-CN" altLang="en-US" dirty="0">
              <a:solidFill>
                <a:srgbClr val="00B050"/>
              </a:solidFill>
            </a:endParaRPr>
          </a:p>
        </p:txBody>
      </p:sp>
      <p:pic>
        <p:nvPicPr>
          <p:cNvPr id="3074" name="Picture 2"/>
          <p:cNvPicPr>
            <a:picLocks noChangeAspect="1" noChangeArrowheads="1"/>
          </p:cNvPicPr>
          <p:nvPr/>
        </p:nvPicPr>
        <p:blipFill>
          <a:blip r:embed="rId2" cstate="print"/>
          <a:srcRect/>
          <a:stretch>
            <a:fillRect/>
          </a:stretch>
        </p:blipFill>
        <p:spPr bwMode="auto">
          <a:xfrm>
            <a:off x="500034" y="214290"/>
            <a:ext cx="2428892" cy="1428760"/>
          </a:xfrm>
          <a:prstGeom prst="rect">
            <a:avLst/>
          </a:prstGeom>
          <a:noFill/>
          <a:ln w="9525">
            <a:noFill/>
            <a:miter lim="800000"/>
            <a:headEnd/>
            <a:tailEnd/>
          </a:ln>
        </p:spPr>
      </p:pic>
    </p:spTree>
    <p:extLst>
      <p:ext uri="{BB962C8B-B14F-4D97-AF65-F5344CB8AC3E}">
        <p14:creationId xmlns:p14="http://schemas.microsoft.com/office/powerpoint/2010/main" val="19561866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dirty="0"/>
            </a:br>
            <a:br>
              <a:rPr lang="en-US" altLang="zh-CN" dirty="0"/>
            </a:br>
            <a:r>
              <a:rPr lang="en-US" altLang="zh-CN" dirty="0"/>
              <a:t>                    </a:t>
            </a:r>
            <a:r>
              <a:rPr lang="en-US" altLang="zh-CN" b="1" dirty="0"/>
              <a:t>Section  B	</a:t>
            </a:r>
            <a:br>
              <a:rPr lang="en-US" altLang="zh-CN" b="1" dirty="0"/>
            </a:br>
            <a:r>
              <a:rPr lang="en-US" altLang="zh-CN" b="1" dirty="0"/>
              <a:t>                    Linguistic Features </a:t>
            </a:r>
            <a:br>
              <a:rPr lang="zh-CN" altLang="zh-CN" dirty="0"/>
            </a:br>
            <a:r>
              <a:rPr lang="en-US" altLang="zh-CN" dirty="0"/>
              <a:t> </a:t>
            </a:r>
            <a:br>
              <a:rPr lang="zh-CN" altLang="zh-CN" dirty="0"/>
            </a:br>
            <a:endParaRPr lang="zh-CN" altLang="zh-CN" dirty="0"/>
          </a:p>
        </p:txBody>
      </p:sp>
      <p:sp>
        <p:nvSpPr>
          <p:cNvPr id="3" name="内容占位符 2"/>
          <p:cNvSpPr>
            <a:spLocks noGrp="1"/>
          </p:cNvSpPr>
          <p:nvPr>
            <p:ph idx="1"/>
          </p:nvPr>
        </p:nvSpPr>
        <p:spPr>
          <a:xfrm>
            <a:off x="457200" y="2204864"/>
            <a:ext cx="8229600" cy="3921299"/>
          </a:xfrm>
        </p:spPr>
        <p:txBody>
          <a:bodyPr>
            <a:normAutofit fontScale="55000" lnSpcReduction="20000"/>
          </a:bodyPr>
          <a:lstStyle/>
          <a:p>
            <a:pPr marL="0" indent="0" algn="just">
              <a:buNone/>
            </a:pPr>
            <a:r>
              <a:rPr lang="en-US" altLang="zh-CN" dirty="0">
                <a:solidFill>
                  <a:schemeClr val="accent6">
                    <a:lumMod val="75000"/>
                  </a:schemeClr>
                </a:solidFill>
              </a:rPr>
              <a:t>Results</a:t>
            </a:r>
            <a:r>
              <a:rPr lang="en-US" altLang="zh-CN" dirty="0"/>
              <a:t> Among the </a:t>
            </a:r>
            <a:r>
              <a:rPr lang="en-US" altLang="zh-CN" u="sng" dirty="0"/>
              <a:t>202 inpatients</a:t>
            </a:r>
            <a:r>
              <a:rPr lang="en-US" altLang="zh-CN" dirty="0"/>
              <a:t>, </a:t>
            </a:r>
            <a:r>
              <a:rPr lang="en-US" altLang="zh-CN" u="sng" dirty="0"/>
              <a:t>120 patients (59.4%)</a:t>
            </a:r>
            <a:r>
              <a:rPr lang="en-US" altLang="zh-CN" dirty="0"/>
              <a:t> </a:t>
            </a:r>
            <a:r>
              <a:rPr lang="en-US" altLang="zh-CN" u="sng" dirty="0">
                <a:solidFill>
                  <a:schemeClr val="tx2">
                    <a:lumMod val="60000"/>
                    <a:lumOff val="40000"/>
                  </a:schemeClr>
                </a:solidFill>
              </a:rPr>
              <a:t>had sought</a:t>
            </a:r>
            <a:r>
              <a:rPr lang="en-US" altLang="zh-CN" dirty="0"/>
              <a:t> help from at least one type of non-psychiatric facility (NPF), and </a:t>
            </a:r>
            <a:r>
              <a:rPr lang="en-US" altLang="zh-CN" u="sng" dirty="0"/>
              <a:t>82 patients (40.6%)</a:t>
            </a:r>
            <a:r>
              <a:rPr lang="en-US" altLang="zh-CN" dirty="0"/>
              <a:t> </a:t>
            </a:r>
            <a:r>
              <a:rPr lang="en-US" altLang="zh-CN" u="sng" dirty="0">
                <a:solidFill>
                  <a:schemeClr val="tx2">
                    <a:lumMod val="60000"/>
                    <a:lumOff val="40000"/>
                  </a:schemeClr>
                </a:solidFill>
              </a:rPr>
              <a:t>went</a:t>
            </a:r>
            <a:r>
              <a:rPr lang="en-US" altLang="zh-CN" dirty="0"/>
              <a:t> to a psychiatric hospital directly. Among the NPFs they </a:t>
            </a:r>
            <a:r>
              <a:rPr lang="en-US" altLang="zh-CN" u="sng" dirty="0">
                <a:solidFill>
                  <a:schemeClr val="tx2">
                    <a:lumMod val="60000"/>
                    <a:lumOff val="40000"/>
                  </a:schemeClr>
                </a:solidFill>
              </a:rPr>
              <a:t>contacted</a:t>
            </a:r>
            <a:r>
              <a:rPr lang="en-US" altLang="zh-CN" dirty="0"/>
              <a:t>, </a:t>
            </a:r>
            <a:r>
              <a:rPr lang="en-US" altLang="zh-CN" u="sng" dirty="0"/>
              <a:t>66 patients (32.7%) </a:t>
            </a:r>
            <a:r>
              <a:rPr lang="en-US" altLang="zh-CN" u="sng" dirty="0">
                <a:solidFill>
                  <a:schemeClr val="tx2">
                    <a:lumMod val="60000"/>
                    <a:lumOff val="40000"/>
                  </a:schemeClr>
                </a:solidFill>
              </a:rPr>
              <a:t>tried</a:t>
            </a:r>
            <a:r>
              <a:rPr lang="en-US" altLang="zh-CN" dirty="0"/>
              <a:t> traditional Chinese medicine (TCM) from licensed practitioners (including acupuncturists), </a:t>
            </a:r>
            <a:r>
              <a:rPr lang="en-US" altLang="zh-CN" u="sng" dirty="0"/>
              <a:t>64 (31.7%)</a:t>
            </a:r>
            <a:r>
              <a:rPr lang="en-US" altLang="zh-CN" dirty="0"/>
              <a:t> </a:t>
            </a:r>
            <a:r>
              <a:rPr lang="en-US" altLang="zh-CN" u="sng" dirty="0">
                <a:solidFill>
                  <a:schemeClr val="tx2">
                    <a:lumMod val="60000"/>
                    <a:lumOff val="40000"/>
                  </a:schemeClr>
                </a:solidFill>
              </a:rPr>
              <a:t>chose</a:t>
            </a:r>
            <a:r>
              <a:rPr lang="en-US" altLang="zh-CN" dirty="0"/>
              <a:t> general hospitals (including </a:t>
            </a:r>
            <a:r>
              <a:rPr lang="en-US" altLang="zh-CN" u="sng" dirty="0"/>
              <a:t>9</a:t>
            </a:r>
            <a:r>
              <a:rPr lang="en-US" altLang="zh-CN" dirty="0"/>
              <a:t> who </a:t>
            </a:r>
            <a:r>
              <a:rPr lang="en-US" altLang="zh-CN" u="sng" dirty="0">
                <a:solidFill>
                  <a:schemeClr val="tx2">
                    <a:lumMod val="60000"/>
                    <a:lumOff val="40000"/>
                  </a:schemeClr>
                </a:solidFill>
              </a:rPr>
              <a:t>went</a:t>
            </a:r>
            <a:r>
              <a:rPr lang="en-US" altLang="zh-CN" dirty="0"/>
              <a:t> to emergency departments), and </a:t>
            </a:r>
            <a:r>
              <a:rPr lang="en-US" altLang="zh-CN" u="sng" dirty="0"/>
              <a:t>52 (25.7%)</a:t>
            </a:r>
            <a:r>
              <a:rPr lang="en-US" altLang="zh-CN" dirty="0"/>
              <a:t> </a:t>
            </a:r>
            <a:r>
              <a:rPr lang="en-US" altLang="zh-CN" u="sng" dirty="0">
                <a:solidFill>
                  <a:schemeClr val="tx2">
                    <a:lumMod val="60000"/>
                    <a:lumOff val="40000"/>
                  </a:schemeClr>
                </a:solidFill>
              </a:rPr>
              <a:t>sought</a:t>
            </a:r>
            <a:r>
              <a:rPr lang="en-US" altLang="zh-CN" dirty="0"/>
              <a:t> help from Qigong (breathing exercise) masters or other folk healing methods. The reasons for seeking treatment from NPFs </a:t>
            </a:r>
            <a:r>
              <a:rPr lang="en-US" altLang="zh-CN" u="sng" dirty="0">
                <a:solidFill>
                  <a:schemeClr val="tx2">
                    <a:lumMod val="60000"/>
                    <a:lumOff val="40000"/>
                  </a:schemeClr>
                </a:solidFill>
              </a:rPr>
              <a:t>varied</a:t>
            </a:r>
            <a:r>
              <a:rPr lang="en-US" altLang="zh-CN" dirty="0"/>
              <a:t>; the most common ones </a:t>
            </a:r>
            <a:r>
              <a:rPr lang="en-US" altLang="zh-CN" u="sng" dirty="0">
                <a:solidFill>
                  <a:schemeClr val="tx2">
                    <a:lumMod val="60000"/>
                    <a:lumOff val="40000"/>
                  </a:schemeClr>
                </a:solidFill>
              </a:rPr>
              <a:t>included</a:t>
            </a:r>
            <a:r>
              <a:rPr lang="en-US" altLang="zh-CN" dirty="0"/>
              <a:t> feeling shameful or stigmatized about going to psychiatric hospitals, inaccessibility to or unavailability of psychiatric hospitals, and fear of being incarcerated or receiving electric shock treatment.</a:t>
            </a:r>
          </a:p>
          <a:p>
            <a:pPr marL="0" indent="0" algn="just">
              <a:buNone/>
            </a:pPr>
            <a:r>
              <a:rPr lang="en-US" altLang="zh-CN" dirty="0"/>
              <a:t> </a:t>
            </a:r>
            <a:r>
              <a:rPr lang="en-US" altLang="zh-CN" dirty="0">
                <a:solidFill>
                  <a:schemeClr val="accent6">
                    <a:lumMod val="75000"/>
                  </a:schemeClr>
                </a:solidFill>
              </a:rPr>
              <a:t>Conclusion</a:t>
            </a:r>
            <a:r>
              <a:rPr lang="en-US" altLang="zh-CN" dirty="0"/>
              <a:t> </a:t>
            </a:r>
            <a:r>
              <a:rPr lang="en-US" altLang="zh-CN" u="sng" dirty="0"/>
              <a:t>A substantial proportion</a:t>
            </a:r>
            <a:r>
              <a:rPr lang="en-US" altLang="zh-CN" dirty="0"/>
              <a:t> of psychiatric inpatients in China </a:t>
            </a:r>
            <a:r>
              <a:rPr lang="en-US" altLang="zh-CN" u="sng" dirty="0">
                <a:solidFill>
                  <a:schemeClr val="tx2">
                    <a:lumMod val="60000"/>
                    <a:lumOff val="40000"/>
                  </a:schemeClr>
                </a:solidFill>
              </a:rPr>
              <a:t>seek</a:t>
            </a:r>
            <a:r>
              <a:rPr lang="en-US" altLang="zh-CN" dirty="0"/>
              <a:t> help from non-psychiatric facilities and/or folk healing methods. Feeling shameful or stigmatized, inaccessibility to and/or unavailability of psychiatric services </a:t>
            </a:r>
            <a:r>
              <a:rPr lang="en-US" altLang="zh-CN" u="sng" dirty="0">
                <a:solidFill>
                  <a:schemeClr val="tx2">
                    <a:lumMod val="60000"/>
                    <a:lumOff val="40000"/>
                  </a:schemeClr>
                </a:solidFill>
              </a:rPr>
              <a:t>are</a:t>
            </a:r>
            <a:r>
              <a:rPr lang="en-US" altLang="zh-CN" dirty="0"/>
              <a:t> among </a:t>
            </a:r>
            <a:r>
              <a:rPr lang="en-US" altLang="zh-CN" u="sng" dirty="0"/>
              <a:t>the most common</a:t>
            </a:r>
            <a:r>
              <a:rPr lang="en-US" altLang="zh-CN" dirty="0"/>
              <a:t> barriers to seeking psychiatric treatment. Patients who </a:t>
            </a:r>
            <a:r>
              <a:rPr lang="en-US" altLang="zh-CN" u="sng" dirty="0">
                <a:solidFill>
                  <a:schemeClr val="tx2">
                    <a:lumMod val="60000"/>
                    <a:lumOff val="40000"/>
                  </a:schemeClr>
                </a:solidFill>
              </a:rPr>
              <a:t>sought</a:t>
            </a:r>
            <a:r>
              <a:rPr lang="en-US" altLang="zh-CN" dirty="0"/>
              <a:t> psychiatric help directly </a:t>
            </a:r>
            <a:r>
              <a:rPr lang="en-US" altLang="zh-CN" u="sng" dirty="0">
                <a:solidFill>
                  <a:schemeClr val="tx2">
                    <a:lumMod val="60000"/>
                    <a:lumOff val="40000"/>
                  </a:schemeClr>
                </a:solidFill>
              </a:rPr>
              <a:t>are</a:t>
            </a:r>
            <a:r>
              <a:rPr lang="en-US" altLang="zh-CN" dirty="0"/>
              <a:t> likely to be female, with a chronic onset of illness, a mixed syndrome of positive and negative symptoms, or a better economic status.</a:t>
            </a:r>
            <a:endParaRPr lang="zh-CN" altLang="en-US" dirty="0">
              <a:solidFill>
                <a:srgbClr val="00B050"/>
              </a:solidFill>
            </a:endParaRPr>
          </a:p>
        </p:txBody>
      </p:sp>
      <p:pic>
        <p:nvPicPr>
          <p:cNvPr id="3074" name="Picture 2"/>
          <p:cNvPicPr>
            <a:picLocks noChangeAspect="1" noChangeArrowheads="1"/>
          </p:cNvPicPr>
          <p:nvPr/>
        </p:nvPicPr>
        <p:blipFill>
          <a:blip r:embed="rId2" cstate="print"/>
          <a:srcRect/>
          <a:stretch>
            <a:fillRect/>
          </a:stretch>
        </p:blipFill>
        <p:spPr bwMode="auto">
          <a:xfrm>
            <a:off x="500034" y="214290"/>
            <a:ext cx="2428892" cy="1428760"/>
          </a:xfrm>
          <a:prstGeom prst="rect">
            <a:avLst/>
          </a:prstGeom>
          <a:noFill/>
          <a:ln w="9525">
            <a:noFill/>
            <a:miter lim="800000"/>
            <a:headEnd/>
            <a:tailEnd/>
          </a:ln>
        </p:spPr>
      </p:pic>
    </p:spTree>
    <p:extLst>
      <p:ext uri="{BB962C8B-B14F-4D97-AF65-F5344CB8AC3E}">
        <p14:creationId xmlns:p14="http://schemas.microsoft.com/office/powerpoint/2010/main" val="29769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dirty="0"/>
            </a:br>
            <a:br>
              <a:rPr lang="en-US" altLang="zh-CN" dirty="0"/>
            </a:br>
            <a:r>
              <a:rPr lang="en-US" altLang="zh-CN" dirty="0"/>
              <a:t>                    </a:t>
            </a:r>
            <a:r>
              <a:rPr lang="en-US" altLang="zh-CN" b="1" dirty="0"/>
              <a:t>Section  B	</a:t>
            </a:r>
            <a:br>
              <a:rPr lang="en-US" altLang="zh-CN" b="1" dirty="0"/>
            </a:br>
            <a:r>
              <a:rPr lang="en-US" altLang="zh-CN" b="1" dirty="0"/>
              <a:t>                    Linguistic Features </a:t>
            </a:r>
            <a:br>
              <a:rPr lang="zh-CN" altLang="zh-CN" dirty="0"/>
            </a:br>
            <a:r>
              <a:rPr lang="en-US" altLang="zh-CN" dirty="0"/>
              <a:t> </a:t>
            </a:r>
            <a:br>
              <a:rPr lang="zh-CN" altLang="zh-CN" dirty="0"/>
            </a:br>
            <a:endParaRPr lang="zh-CN" altLang="zh-CN" dirty="0"/>
          </a:p>
        </p:txBody>
      </p:sp>
      <p:sp>
        <p:nvSpPr>
          <p:cNvPr id="3" name="内容占位符 2"/>
          <p:cNvSpPr>
            <a:spLocks noGrp="1"/>
          </p:cNvSpPr>
          <p:nvPr>
            <p:ph idx="1"/>
          </p:nvPr>
        </p:nvSpPr>
        <p:spPr>
          <a:xfrm>
            <a:off x="457200" y="1857364"/>
            <a:ext cx="8229600" cy="4268799"/>
          </a:xfrm>
        </p:spPr>
        <p:txBody>
          <a:bodyPr>
            <a:normAutofit fontScale="70000" lnSpcReduction="20000"/>
          </a:bodyPr>
          <a:lstStyle/>
          <a:p>
            <a:pPr marL="0" indent="0" algn="just">
              <a:buNone/>
            </a:pPr>
            <a:r>
              <a:rPr lang="en-US" altLang="zh-CN" b="1" dirty="0"/>
              <a:t>3. Classify the verbs in each sentence of the above abstract. The first one is done for you. Then study their usages in scientific context referring to the list below, and try to understand the extra tenses. </a:t>
            </a:r>
          </a:p>
          <a:p>
            <a:pPr marL="0" indent="0" algn="just">
              <a:buNone/>
            </a:pPr>
            <a:endParaRPr lang="en-US" altLang="zh-CN" dirty="0"/>
          </a:p>
          <a:p>
            <a:pPr marL="514350" indent="-514350" algn="just">
              <a:buAutoNum type="arabicParenBoth"/>
            </a:pPr>
            <a:r>
              <a:rPr lang="en-US" altLang="zh-CN" sz="2900" dirty="0"/>
              <a:t> present:</a:t>
            </a:r>
          </a:p>
          <a:p>
            <a:pPr marL="514350" indent="-514350" algn="just">
              <a:buAutoNum type="arabicParenBoth"/>
            </a:pPr>
            <a:r>
              <a:rPr lang="en-US" altLang="zh-CN" sz="2900" dirty="0"/>
              <a:t> past active:</a:t>
            </a:r>
          </a:p>
          <a:p>
            <a:pPr marL="514350" indent="-514350" algn="just">
              <a:buAutoNum type="arabicParenBoth"/>
            </a:pPr>
            <a:endParaRPr lang="en-US" altLang="zh-CN" sz="2900" dirty="0"/>
          </a:p>
          <a:p>
            <a:pPr marL="514350" indent="-514350" algn="just">
              <a:buAutoNum type="arabicParenBoth"/>
            </a:pPr>
            <a:r>
              <a:rPr lang="en-US" altLang="zh-CN" sz="2900" dirty="0"/>
              <a:t>past passive:</a:t>
            </a:r>
          </a:p>
          <a:p>
            <a:pPr marL="514350" indent="-514350" algn="just">
              <a:buAutoNum type="arabicParenBoth"/>
            </a:pPr>
            <a:endParaRPr lang="en-US" altLang="zh-CN" sz="2900" dirty="0"/>
          </a:p>
          <a:p>
            <a:pPr marL="514350" indent="-514350" algn="just">
              <a:buAutoNum type="arabicParenBoth"/>
            </a:pPr>
            <a:r>
              <a:rPr lang="en-US" altLang="zh-CN" sz="2900" dirty="0"/>
              <a:t>past perfect:</a:t>
            </a:r>
          </a:p>
          <a:p>
            <a:pPr marL="514350" indent="-514350" algn="just">
              <a:buAutoNum type="arabicParenBoth"/>
            </a:pPr>
            <a:endParaRPr lang="en-US" altLang="zh-CN" sz="2900" dirty="0"/>
          </a:p>
          <a:p>
            <a:pPr marL="514350" indent="-514350" algn="just">
              <a:buAutoNum type="arabicParenBoth"/>
            </a:pPr>
            <a:r>
              <a:rPr lang="en-US" altLang="zh-CN" sz="2900" dirty="0"/>
              <a:t>infinitive:</a:t>
            </a:r>
            <a:endParaRPr lang="zh-CN" altLang="en-US" sz="2900" dirty="0">
              <a:solidFill>
                <a:srgbClr val="00B050"/>
              </a:solidFill>
            </a:endParaRPr>
          </a:p>
        </p:txBody>
      </p:sp>
      <p:pic>
        <p:nvPicPr>
          <p:cNvPr id="3074" name="Picture 2"/>
          <p:cNvPicPr>
            <a:picLocks noChangeAspect="1" noChangeArrowheads="1"/>
          </p:cNvPicPr>
          <p:nvPr/>
        </p:nvPicPr>
        <p:blipFill>
          <a:blip r:embed="rId2" cstate="print"/>
          <a:srcRect/>
          <a:stretch>
            <a:fillRect/>
          </a:stretch>
        </p:blipFill>
        <p:spPr bwMode="auto">
          <a:xfrm>
            <a:off x="500034" y="214290"/>
            <a:ext cx="2428892" cy="1428760"/>
          </a:xfrm>
          <a:prstGeom prst="rect">
            <a:avLst/>
          </a:prstGeom>
          <a:noFill/>
          <a:ln w="9525">
            <a:noFill/>
            <a:miter lim="800000"/>
            <a:headEnd/>
            <a:tailEnd/>
          </a:ln>
        </p:spPr>
      </p:pic>
      <p:sp>
        <p:nvSpPr>
          <p:cNvPr id="5" name="文本框 4">
            <a:extLst>
              <a:ext uri="{FF2B5EF4-FFF2-40B4-BE49-F238E27FC236}">
                <a16:creationId xmlns:a16="http://schemas.microsoft.com/office/drawing/2014/main" id="{FC14721B-6D83-6540-4AC5-C6335928C69B}"/>
              </a:ext>
            </a:extLst>
          </p:cNvPr>
          <p:cNvSpPr txBox="1"/>
          <p:nvPr/>
        </p:nvSpPr>
        <p:spPr>
          <a:xfrm>
            <a:off x="2123728" y="2987660"/>
            <a:ext cx="4572000" cy="369332"/>
          </a:xfrm>
          <a:prstGeom prst="rect">
            <a:avLst/>
          </a:prstGeom>
          <a:noFill/>
        </p:spPr>
        <p:txBody>
          <a:bodyPr wrap="square">
            <a:spAutoFit/>
          </a:bodyPr>
          <a:lstStyle/>
          <a:p>
            <a:pPr algn="just"/>
            <a:r>
              <a:rPr lang="en-US" altLang="zh-CN" sz="1800" dirty="0"/>
              <a:t>seek / are / sought / are</a:t>
            </a:r>
          </a:p>
        </p:txBody>
      </p:sp>
      <p:sp>
        <p:nvSpPr>
          <p:cNvPr id="7" name="文本框 6">
            <a:extLst>
              <a:ext uri="{FF2B5EF4-FFF2-40B4-BE49-F238E27FC236}">
                <a16:creationId xmlns:a16="http://schemas.microsoft.com/office/drawing/2014/main" id="{C6706118-CCDF-C01F-C3E2-9FBEC431EB72}"/>
              </a:ext>
            </a:extLst>
          </p:cNvPr>
          <p:cNvSpPr txBox="1"/>
          <p:nvPr/>
        </p:nvSpPr>
        <p:spPr>
          <a:xfrm>
            <a:off x="2339752" y="3284984"/>
            <a:ext cx="4572000" cy="646331"/>
          </a:xfrm>
          <a:prstGeom prst="rect">
            <a:avLst/>
          </a:prstGeom>
          <a:noFill/>
        </p:spPr>
        <p:txBody>
          <a:bodyPr wrap="square">
            <a:spAutoFit/>
          </a:bodyPr>
          <a:lstStyle/>
          <a:p>
            <a:r>
              <a:rPr lang="en-US" altLang="zh-CN" dirty="0"/>
              <a:t>went / contacted / tried / chose / went / sought / varied / included </a:t>
            </a:r>
            <a:endParaRPr lang="zh-CN" altLang="en-US" dirty="0"/>
          </a:p>
        </p:txBody>
      </p:sp>
      <p:sp>
        <p:nvSpPr>
          <p:cNvPr id="9" name="文本框 8">
            <a:extLst>
              <a:ext uri="{FF2B5EF4-FFF2-40B4-BE49-F238E27FC236}">
                <a16:creationId xmlns:a16="http://schemas.microsoft.com/office/drawing/2014/main" id="{ED7F1BEA-B5EC-04AD-29D7-F6845AF34BDF}"/>
              </a:ext>
            </a:extLst>
          </p:cNvPr>
          <p:cNvSpPr txBox="1"/>
          <p:nvPr/>
        </p:nvSpPr>
        <p:spPr>
          <a:xfrm>
            <a:off x="2411760" y="3931315"/>
            <a:ext cx="4572000" cy="369332"/>
          </a:xfrm>
          <a:prstGeom prst="rect">
            <a:avLst/>
          </a:prstGeom>
          <a:noFill/>
        </p:spPr>
        <p:txBody>
          <a:bodyPr wrap="square">
            <a:spAutoFit/>
          </a:bodyPr>
          <a:lstStyle/>
          <a:p>
            <a:r>
              <a:rPr lang="en-US" altLang="zh-CN" dirty="0"/>
              <a:t>were enrolled / was used </a:t>
            </a:r>
            <a:endParaRPr lang="zh-CN" altLang="en-US" dirty="0"/>
          </a:p>
        </p:txBody>
      </p:sp>
      <p:sp>
        <p:nvSpPr>
          <p:cNvPr id="11" name="文本框 10">
            <a:extLst>
              <a:ext uri="{FF2B5EF4-FFF2-40B4-BE49-F238E27FC236}">
                <a16:creationId xmlns:a16="http://schemas.microsoft.com/office/drawing/2014/main" id="{0897FC15-D610-6296-581E-305CA46A1BFD}"/>
              </a:ext>
            </a:extLst>
          </p:cNvPr>
          <p:cNvSpPr txBox="1"/>
          <p:nvPr/>
        </p:nvSpPr>
        <p:spPr>
          <a:xfrm>
            <a:off x="2378433" y="4577646"/>
            <a:ext cx="4572000" cy="369332"/>
          </a:xfrm>
          <a:prstGeom prst="rect">
            <a:avLst/>
          </a:prstGeom>
          <a:noFill/>
        </p:spPr>
        <p:txBody>
          <a:bodyPr wrap="square">
            <a:spAutoFit/>
          </a:bodyPr>
          <a:lstStyle/>
          <a:p>
            <a:r>
              <a:rPr lang="en-US" altLang="zh-CN" dirty="0"/>
              <a:t>had sought</a:t>
            </a:r>
            <a:endParaRPr lang="zh-CN" altLang="en-US" dirty="0"/>
          </a:p>
        </p:txBody>
      </p:sp>
      <p:sp>
        <p:nvSpPr>
          <p:cNvPr id="13" name="文本框 12">
            <a:extLst>
              <a:ext uri="{FF2B5EF4-FFF2-40B4-BE49-F238E27FC236}">
                <a16:creationId xmlns:a16="http://schemas.microsoft.com/office/drawing/2014/main" id="{A421431F-48AF-8632-7D0B-2E433B98AA46}"/>
              </a:ext>
            </a:extLst>
          </p:cNvPr>
          <p:cNvSpPr txBox="1"/>
          <p:nvPr/>
        </p:nvSpPr>
        <p:spPr>
          <a:xfrm>
            <a:off x="2123728" y="5161292"/>
            <a:ext cx="4572000" cy="369332"/>
          </a:xfrm>
          <a:prstGeom prst="rect">
            <a:avLst/>
          </a:prstGeom>
          <a:noFill/>
        </p:spPr>
        <p:txBody>
          <a:bodyPr wrap="square">
            <a:spAutoFit/>
          </a:bodyPr>
          <a:lstStyle/>
          <a:p>
            <a:r>
              <a:rPr lang="en-US" altLang="zh-CN" dirty="0"/>
              <a:t>to investigate</a:t>
            </a:r>
            <a:endParaRPr lang="zh-CN" altLang="en-US" dirty="0"/>
          </a:p>
        </p:txBody>
      </p:sp>
    </p:spTree>
    <p:extLst>
      <p:ext uri="{BB962C8B-B14F-4D97-AF65-F5344CB8AC3E}">
        <p14:creationId xmlns:p14="http://schemas.microsoft.com/office/powerpoint/2010/main" val="3429254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P spid="11" grpId="0"/>
      <p:bldP spid="1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dirty="0"/>
            </a:br>
            <a:br>
              <a:rPr lang="en-US" altLang="zh-CN" dirty="0"/>
            </a:br>
            <a:r>
              <a:rPr lang="en-US" altLang="zh-CN" dirty="0"/>
              <a:t>                    </a:t>
            </a:r>
            <a:r>
              <a:rPr lang="en-US" altLang="zh-CN" b="1" dirty="0"/>
              <a:t>Section  B	</a:t>
            </a:r>
            <a:br>
              <a:rPr lang="en-US" altLang="zh-CN" b="1" dirty="0"/>
            </a:br>
            <a:r>
              <a:rPr lang="en-US" altLang="zh-CN" b="1" dirty="0"/>
              <a:t>                    Linguistic Features </a:t>
            </a:r>
            <a:br>
              <a:rPr lang="zh-CN" altLang="zh-CN" dirty="0"/>
            </a:br>
            <a:r>
              <a:rPr lang="en-US" altLang="zh-CN" dirty="0"/>
              <a:t> </a:t>
            </a:r>
            <a:br>
              <a:rPr lang="zh-CN" altLang="zh-CN" dirty="0"/>
            </a:br>
            <a:endParaRPr lang="zh-CN" altLang="zh-CN" dirty="0"/>
          </a:p>
        </p:txBody>
      </p:sp>
      <p:sp>
        <p:nvSpPr>
          <p:cNvPr id="3" name="内容占位符 2"/>
          <p:cNvSpPr>
            <a:spLocks noGrp="1"/>
          </p:cNvSpPr>
          <p:nvPr>
            <p:ph idx="1"/>
          </p:nvPr>
        </p:nvSpPr>
        <p:spPr>
          <a:xfrm>
            <a:off x="457200" y="1988840"/>
            <a:ext cx="8229600" cy="4137323"/>
          </a:xfrm>
        </p:spPr>
        <p:txBody>
          <a:bodyPr>
            <a:normAutofit fontScale="62500" lnSpcReduction="20000"/>
          </a:bodyPr>
          <a:lstStyle/>
          <a:p>
            <a:pPr marL="514350" indent="-514350" algn="just">
              <a:buAutoNum type="alphaLcParenR"/>
            </a:pPr>
            <a:r>
              <a:rPr lang="en-US" altLang="zh-CN" dirty="0">
                <a:solidFill>
                  <a:schemeClr val="tx2">
                    <a:lumMod val="60000"/>
                    <a:lumOff val="40000"/>
                  </a:schemeClr>
                </a:solidFill>
              </a:rPr>
              <a:t>Present tense ( </a:t>
            </a:r>
            <a:r>
              <a:rPr lang="zh-CN" altLang="en-US" dirty="0">
                <a:solidFill>
                  <a:schemeClr val="tx2">
                    <a:lumMod val="60000"/>
                    <a:lumOff val="40000"/>
                  </a:schemeClr>
                </a:solidFill>
              </a:rPr>
              <a:t>现在时 </a:t>
            </a:r>
            <a:r>
              <a:rPr lang="en-US" altLang="zh-CN" dirty="0">
                <a:solidFill>
                  <a:schemeClr val="tx2">
                    <a:lumMod val="60000"/>
                    <a:lumOff val="40000"/>
                  </a:schemeClr>
                </a:solidFill>
              </a:rPr>
              <a:t>): Something happens at present time or is generally true. </a:t>
            </a:r>
          </a:p>
          <a:p>
            <a:pPr marL="514350" indent="-514350" algn="just">
              <a:buAutoNum type="alphaLcParenR"/>
            </a:pPr>
            <a:r>
              <a:rPr lang="en-US" altLang="zh-CN" dirty="0"/>
              <a:t>Present perfect tense ( </a:t>
            </a:r>
            <a:r>
              <a:rPr lang="zh-CN" altLang="en-US" dirty="0"/>
              <a:t>现在完成时 </a:t>
            </a:r>
            <a:r>
              <a:rPr lang="en-US" altLang="zh-CN" dirty="0"/>
              <a:t>): Something has finished or has been done in the past which has effects now. </a:t>
            </a:r>
          </a:p>
          <a:p>
            <a:pPr marL="514350" indent="-514350" algn="just">
              <a:buAutoNum type="alphaLcParenR"/>
            </a:pPr>
            <a:r>
              <a:rPr lang="en-US" altLang="zh-CN" dirty="0">
                <a:solidFill>
                  <a:schemeClr val="tx2">
                    <a:lumMod val="60000"/>
                    <a:lumOff val="40000"/>
                  </a:schemeClr>
                </a:solidFill>
              </a:rPr>
              <a:t>Present modal ( </a:t>
            </a:r>
            <a:r>
              <a:rPr lang="zh-CN" altLang="en-US" dirty="0">
                <a:solidFill>
                  <a:schemeClr val="tx2">
                    <a:lumMod val="60000"/>
                    <a:lumOff val="40000"/>
                  </a:schemeClr>
                </a:solidFill>
              </a:rPr>
              <a:t>现在时的情态 </a:t>
            </a:r>
            <a:r>
              <a:rPr lang="en-US" altLang="zh-CN" dirty="0">
                <a:solidFill>
                  <a:schemeClr val="tx2">
                    <a:lumMod val="60000"/>
                    <a:lumOff val="40000"/>
                  </a:schemeClr>
                </a:solidFill>
              </a:rPr>
              <a:t>): Something is possible at different degrees. </a:t>
            </a:r>
          </a:p>
          <a:p>
            <a:pPr marL="514350" indent="-514350" algn="just">
              <a:buAutoNum type="alphaLcParenR"/>
            </a:pPr>
            <a:r>
              <a:rPr lang="en-US" altLang="zh-CN" dirty="0"/>
              <a:t>Past tense ( </a:t>
            </a:r>
            <a:r>
              <a:rPr lang="zh-CN" altLang="en-US" dirty="0"/>
              <a:t>过去时 </a:t>
            </a:r>
            <a:r>
              <a:rPr lang="en-US" altLang="zh-CN" dirty="0"/>
              <a:t>): Something occurred or was done in the past. </a:t>
            </a:r>
          </a:p>
          <a:p>
            <a:pPr marL="514350" indent="-514350" algn="just">
              <a:buAutoNum type="alphaLcParenR"/>
            </a:pPr>
            <a:r>
              <a:rPr lang="en-US" altLang="zh-CN" dirty="0">
                <a:solidFill>
                  <a:schemeClr val="tx2">
                    <a:lumMod val="60000"/>
                    <a:lumOff val="40000"/>
                  </a:schemeClr>
                </a:solidFill>
              </a:rPr>
              <a:t>Present modals ( </a:t>
            </a:r>
            <a:r>
              <a:rPr lang="zh-CN" altLang="en-US" dirty="0">
                <a:solidFill>
                  <a:schemeClr val="tx2">
                    <a:lumMod val="60000"/>
                    <a:lumOff val="40000"/>
                  </a:schemeClr>
                </a:solidFill>
              </a:rPr>
              <a:t>现在时的情态 </a:t>
            </a:r>
            <a:r>
              <a:rPr lang="en-US" altLang="zh-CN" dirty="0">
                <a:solidFill>
                  <a:schemeClr val="tx2">
                    <a:lumMod val="60000"/>
                    <a:lumOff val="40000"/>
                  </a:schemeClr>
                </a:solidFill>
              </a:rPr>
              <a:t>) Some points are presented to be certain to some degree in a certain circumstance.</a:t>
            </a:r>
            <a:r>
              <a:rPr lang="en-US" altLang="zh-CN" dirty="0"/>
              <a:t> </a:t>
            </a:r>
          </a:p>
          <a:p>
            <a:pPr marL="514350" indent="-514350" algn="just">
              <a:buAutoNum type="alphaLcParenR"/>
            </a:pPr>
            <a:r>
              <a:rPr lang="en-US" altLang="zh-CN" dirty="0"/>
              <a:t>Past modal ( </a:t>
            </a:r>
            <a:r>
              <a:rPr lang="zh-CN" altLang="en-US" dirty="0"/>
              <a:t>过去时的情态 </a:t>
            </a:r>
            <a:r>
              <a:rPr lang="en-US" altLang="zh-CN" dirty="0"/>
              <a:t>): Some points are tentative at the moment. </a:t>
            </a:r>
          </a:p>
          <a:p>
            <a:pPr marL="514350" indent="-514350" algn="just">
              <a:buAutoNum type="alphaLcParenR"/>
            </a:pPr>
            <a:r>
              <a:rPr lang="en-US" altLang="zh-CN" dirty="0">
                <a:solidFill>
                  <a:schemeClr val="tx2">
                    <a:lumMod val="60000"/>
                    <a:lumOff val="40000"/>
                  </a:schemeClr>
                </a:solidFill>
              </a:rPr>
              <a:t>Future ( </a:t>
            </a:r>
            <a:r>
              <a:rPr lang="zh-CN" altLang="en-US" dirty="0">
                <a:solidFill>
                  <a:schemeClr val="tx2">
                    <a:lumMod val="60000"/>
                    <a:lumOff val="40000"/>
                  </a:schemeClr>
                </a:solidFill>
              </a:rPr>
              <a:t>将来时 </a:t>
            </a:r>
            <a:r>
              <a:rPr lang="en-US" altLang="zh-CN" dirty="0">
                <a:solidFill>
                  <a:schemeClr val="tx2">
                    <a:lumMod val="60000"/>
                    <a:lumOff val="40000"/>
                  </a:schemeClr>
                </a:solidFill>
              </a:rPr>
              <a:t>): Predictions or actions which will take place in the future. </a:t>
            </a:r>
          </a:p>
          <a:p>
            <a:pPr marL="514350" indent="-514350" algn="just">
              <a:buAutoNum type="alphaLcParenR"/>
            </a:pPr>
            <a:r>
              <a:rPr lang="en-US" altLang="zh-CN" dirty="0"/>
              <a:t>Infinitive ( </a:t>
            </a:r>
            <a:r>
              <a:rPr lang="zh-CN" altLang="en-US" dirty="0"/>
              <a:t>动词不定式 </a:t>
            </a:r>
            <a:r>
              <a:rPr lang="en-US" altLang="zh-CN" dirty="0"/>
              <a:t>): Research purpose is indicated. </a:t>
            </a:r>
            <a:endParaRPr lang="zh-CN" altLang="en-US" dirty="0">
              <a:solidFill>
                <a:srgbClr val="00B050"/>
              </a:solidFill>
            </a:endParaRPr>
          </a:p>
        </p:txBody>
      </p:sp>
      <p:pic>
        <p:nvPicPr>
          <p:cNvPr id="3074" name="Picture 2"/>
          <p:cNvPicPr>
            <a:picLocks noChangeAspect="1" noChangeArrowheads="1"/>
          </p:cNvPicPr>
          <p:nvPr/>
        </p:nvPicPr>
        <p:blipFill>
          <a:blip r:embed="rId2" cstate="print"/>
          <a:srcRect/>
          <a:stretch>
            <a:fillRect/>
          </a:stretch>
        </p:blipFill>
        <p:spPr bwMode="auto">
          <a:xfrm>
            <a:off x="500034" y="214290"/>
            <a:ext cx="2428892" cy="1428760"/>
          </a:xfrm>
          <a:prstGeom prst="rect">
            <a:avLst/>
          </a:prstGeom>
          <a:noFill/>
          <a:ln w="9525">
            <a:noFill/>
            <a:miter lim="800000"/>
            <a:headEnd/>
            <a:tailEnd/>
          </a:ln>
        </p:spPr>
      </p:pic>
    </p:spTree>
    <p:extLst>
      <p:ext uri="{BB962C8B-B14F-4D97-AF65-F5344CB8AC3E}">
        <p14:creationId xmlns:p14="http://schemas.microsoft.com/office/powerpoint/2010/main" val="1083949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dirty="0"/>
            </a:br>
            <a:br>
              <a:rPr lang="en-US" altLang="zh-CN" dirty="0"/>
            </a:br>
            <a:r>
              <a:rPr lang="en-US" altLang="zh-CN" dirty="0"/>
              <a:t>                    </a:t>
            </a:r>
            <a:r>
              <a:rPr lang="en-US" altLang="zh-CN" b="1" dirty="0"/>
              <a:t>Section  B	</a:t>
            </a:r>
            <a:br>
              <a:rPr lang="en-US" altLang="zh-CN" b="1" dirty="0"/>
            </a:br>
            <a:r>
              <a:rPr lang="en-US" altLang="zh-CN" b="1" dirty="0"/>
              <a:t>                    Linguistic Features </a:t>
            </a:r>
            <a:br>
              <a:rPr lang="zh-CN" altLang="zh-CN" dirty="0"/>
            </a:br>
            <a:r>
              <a:rPr lang="en-US" altLang="zh-CN" dirty="0"/>
              <a:t> </a:t>
            </a:r>
            <a:br>
              <a:rPr lang="zh-CN" altLang="zh-CN" dirty="0"/>
            </a:br>
            <a:endParaRPr lang="zh-CN" altLang="zh-CN" dirty="0"/>
          </a:p>
        </p:txBody>
      </p:sp>
      <p:sp>
        <p:nvSpPr>
          <p:cNvPr id="3" name="内容占位符 2"/>
          <p:cNvSpPr>
            <a:spLocks noGrp="1"/>
          </p:cNvSpPr>
          <p:nvPr>
            <p:ph idx="1"/>
          </p:nvPr>
        </p:nvSpPr>
        <p:spPr>
          <a:xfrm>
            <a:off x="457200" y="1857364"/>
            <a:ext cx="8229600" cy="4268799"/>
          </a:xfrm>
        </p:spPr>
        <p:txBody>
          <a:bodyPr>
            <a:normAutofit/>
          </a:bodyPr>
          <a:lstStyle/>
          <a:p>
            <a:pPr marL="0" indent="0" algn="just">
              <a:buNone/>
            </a:pPr>
            <a:r>
              <a:rPr lang="en-US" altLang="zh-CN" sz="2000" dirty="0"/>
              <a:t>5. There are diversities of tense usages although scientific papers usually follow the rules that we have discussed. Read the abstracts of your own papers and fill in the table with the tenses used in each section. To simplify the discussion, you may use a, b, c, d, e, f, g and h, or names of other new tenses to indicate the tenses as used in Ex. 3. </a:t>
            </a:r>
          </a:p>
          <a:p>
            <a:pPr marL="0" indent="0" algn="just">
              <a:buNone/>
            </a:pPr>
            <a:endParaRPr lang="zh-CN" altLang="en-US" dirty="0">
              <a:solidFill>
                <a:srgbClr val="00B050"/>
              </a:solidFill>
            </a:endParaRPr>
          </a:p>
        </p:txBody>
      </p:sp>
      <p:pic>
        <p:nvPicPr>
          <p:cNvPr id="3074" name="Picture 2"/>
          <p:cNvPicPr>
            <a:picLocks noChangeAspect="1" noChangeArrowheads="1"/>
          </p:cNvPicPr>
          <p:nvPr/>
        </p:nvPicPr>
        <p:blipFill>
          <a:blip r:embed="rId2" cstate="print"/>
          <a:srcRect/>
          <a:stretch>
            <a:fillRect/>
          </a:stretch>
        </p:blipFill>
        <p:spPr bwMode="auto">
          <a:xfrm>
            <a:off x="500034" y="214290"/>
            <a:ext cx="2428892" cy="1428760"/>
          </a:xfrm>
          <a:prstGeom prst="rect">
            <a:avLst/>
          </a:prstGeom>
          <a:noFill/>
          <a:ln w="9525">
            <a:noFill/>
            <a:miter lim="800000"/>
            <a:headEnd/>
            <a:tailEnd/>
          </a:ln>
        </p:spPr>
      </p:pic>
      <p:graphicFrame>
        <p:nvGraphicFramePr>
          <p:cNvPr id="4" name="表格 4">
            <a:extLst>
              <a:ext uri="{FF2B5EF4-FFF2-40B4-BE49-F238E27FC236}">
                <a16:creationId xmlns:a16="http://schemas.microsoft.com/office/drawing/2014/main" id="{F7C442DD-24AA-49DB-A9AF-C04749C9BA2F}"/>
              </a:ext>
            </a:extLst>
          </p:cNvPr>
          <p:cNvGraphicFramePr>
            <a:graphicFrameLocks noGrp="1"/>
          </p:cNvGraphicFramePr>
          <p:nvPr>
            <p:extLst>
              <p:ext uri="{D42A27DB-BD31-4B8C-83A1-F6EECF244321}">
                <p14:modId xmlns:p14="http://schemas.microsoft.com/office/powerpoint/2010/main" val="187348432"/>
              </p:ext>
            </p:extLst>
          </p:nvPr>
        </p:nvGraphicFramePr>
        <p:xfrm>
          <a:off x="755576" y="3645025"/>
          <a:ext cx="7704854" cy="2481138"/>
        </p:xfrm>
        <a:graphic>
          <a:graphicData uri="http://schemas.openxmlformats.org/drawingml/2006/table">
            <a:tbl>
              <a:tblPr firstRow="1" bandRow="1">
                <a:tableStyleId>{5C22544A-7EE6-4342-B048-85BDC9FD1C3A}</a:tableStyleId>
              </a:tblPr>
              <a:tblGrid>
                <a:gridCol w="1402418">
                  <a:extLst>
                    <a:ext uri="{9D8B030D-6E8A-4147-A177-3AD203B41FA5}">
                      <a16:colId xmlns:a16="http://schemas.microsoft.com/office/drawing/2014/main" val="3844495230"/>
                    </a:ext>
                  </a:extLst>
                </a:gridCol>
                <a:gridCol w="1575609">
                  <a:extLst>
                    <a:ext uri="{9D8B030D-6E8A-4147-A177-3AD203B41FA5}">
                      <a16:colId xmlns:a16="http://schemas.microsoft.com/office/drawing/2014/main" val="1124478026"/>
                    </a:ext>
                  </a:extLst>
                </a:gridCol>
                <a:gridCol w="1575609">
                  <a:extLst>
                    <a:ext uri="{9D8B030D-6E8A-4147-A177-3AD203B41FA5}">
                      <a16:colId xmlns:a16="http://schemas.microsoft.com/office/drawing/2014/main" val="1088616038"/>
                    </a:ext>
                  </a:extLst>
                </a:gridCol>
                <a:gridCol w="1575609">
                  <a:extLst>
                    <a:ext uri="{9D8B030D-6E8A-4147-A177-3AD203B41FA5}">
                      <a16:colId xmlns:a16="http://schemas.microsoft.com/office/drawing/2014/main" val="525058603"/>
                    </a:ext>
                  </a:extLst>
                </a:gridCol>
                <a:gridCol w="1575609">
                  <a:extLst>
                    <a:ext uri="{9D8B030D-6E8A-4147-A177-3AD203B41FA5}">
                      <a16:colId xmlns:a16="http://schemas.microsoft.com/office/drawing/2014/main" val="1759581293"/>
                    </a:ext>
                  </a:extLst>
                </a:gridCol>
              </a:tblGrid>
              <a:tr h="68935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Appendix</a:t>
                      </a:r>
                    </a:p>
                    <a:p>
                      <a:pPr algn="ctr"/>
                      <a:endParaRPr lang="zh-CN" altLang="en-US" dirty="0"/>
                    </a:p>
                  </a:txBody>
                  <a:tcPr/>
                </a:tc>
                <a:tc>
                  <a:txBody>
                    <a:bodyPr/>
                    <a:lstStyle/>
                    <a:p>
                      <a:pPr algn="ctr"/>
                      <a:r>
                        <a:rPr lang="en-US" altLang="zh-CN" dirty="0"/>
                        <a:t>I</a:t>
                      </a:r>
                      <a:endParaRPr lang="zh-CN" altLang="en-US" dirty="0"/>
                    </a:p>
                  </a:txBody>
                  <a:tcPr/>
                </a:tc>
                <a:tc>
                  <a:txBody>
                    <a:bodyPr/>
                    <a:lstStyle/>
                    <a:p>
                      <a:pPr algn="ctr"/>
                      <a:r>
                        <a:rPr lang="en-US" altLang="zh-CN" dirty="0"/>
                        <a:t>M</a:t>
                      </a:r>
                      <a:endParaRPr lang="zh-CN" altLang="en-US" dirty="0"/>
                    </a:p>
                  </a:txBody>
                  <a:tcPr/>
                </a:tc>
                <a:tc>
                  <a:txBody>
                    <a:bodyPr/>
                    <a:lstStyle/>
                    <a:p>
                      <a:pPr algn="ctr"/>
                      <a:r>
                        <a:rPr lang="en-US" altLang="zh-CN" dirty="0"/>
                        <a:t>R</a:t>
                      </a:r>
                      <a:endParaRPr lang="zh-CN" altLang="en-US" dirty="0"/>
                    </a:p>
                  </a:txBody>
                  <a:tcPr/>
                </a:tc>
                <a:tc>
                  <a:txBody>
                    <a:bodyPr/>
                    <a:lstStyle/>
                    <a:p>
                      <a:pPr algn="ctr"/>
                      <a:r>
                        <a:rPr lang="en-US" altLang="zh-CN" dirty="0"/>
                        <a:t>C</a:t>
                      </a:r>
                      <a:endParaRPr lang="zh-CN" altLang="en-US" dirty="0"/>
                    </a:p>
                  </a:txBody>
                  <a:tcPr/>
                </a:tc>
                <a:extLst>
                  <a:ext uri="{0D108BD9-81ED-4DB2-BD59-A6C34878D82A}">
                    <a16:rowId xmlns:a16="http://schemas.microsoft.com/office/drawing/2014/main" val="468090789"/>
                  </a:ext>
                </a:extLst>
              </a:tr>
              <a:tr h="597260">
                <a:tc>
                  <a:txBody>
                    <a:bodyPr/>
                    <a:lstStyle/>
                    <a:p>
                      <a:pPr algn="ctr"/>
                      <a:r>
                        <a:rPr lang="en-US" altLang="zh-CN" dirty="0"/>
                        <a:t>1</a:t>
                      </a:r>
                      <a:endParaRPr lang="zh-CN" altLang="en-US" dirty="0"/>
                    </a:p>
                  </a:txBody>
                  <a:tcPr/>
                </a:tc>
                <a:tc>
                  <a:txBody>
                    <a:bodyPr/>
                    <a:lstStyle/>
                    <a:p>
                      <a:pPr algn="ctr"/>
                      <a:endParaRPr lang="zh-CN" altLang="en-US"/>
                    </a:p>
                  </a:txBody>
                  <a:tcPr/>
                </a:tc>
                <a:tc>
                  <a:txBody>
                    <a:bodyPr/>
                    <a:lstStyle/>
                    <a:p>
                      <a:pPr algn="ctr"/>
                      <a:endParaRPr lang="zh-CN" altLang="en-US"/>
                    </a:p>
                  </a:txBody>
                  <a:tcPr/>
                </a:tc>
                <a:tc>
                  <a:txBody>
                    <a:bodyPr/>
                    <a:lstStyle/>
                    <a:p>
                      <a:pPr algn="ctr"/>
                      <a:endParaRPr lang="zh-CN" altLang="en-US"/>
                    </a:p>
                  </a:txBody>
                  <a:tcPr/>
                </a:tc>
                <a:tc>
                  <a:txBody>
                    <a:bodyPr/>
                    <a:lstStyle/>
                    <a:p>
                      <a:pPr algn="ctr"/>
                      <a:endParaRPr lang="zh-CN" altLang="en-US"/>
                    </a:p>
                  </a:txBody>
                  <a:tcPr/>
                </a:tc>
                <a:extLst>
                  <a:ext uri="{0D108BD9-81ED-4DB2-BD59-A6C34878D82A}">
                    <a16:rowId xmlns:a16="http://schemas.microsoft.com/office/drawing/2014/main" val="623967308"/>
                  </a:ext>
                </a:extLst>
              </a:tr>
              <a:tr h="597260">
                <a:tc>
                  <a:txBody>
                    <a:bodyPr/>
                    <a:lstStyle/>
                    <a:p>
                      <a:pPr algn="ctr"/>
                      <a:r>
                        <a:rPr lang="en-US" altLang="zh-CN" dirty="0"/>
                        <a:t>2</a:t>
                      </a:r>
                      <a:endParaRPr lang="zh-CN" altLang="en-US" dirty="0"/>
                    </a:p>
                  </a:txBody>
                  <a:tcPr/>
                </a:tc>
                <a:tc>
                  <a:txBody>
                    <a:bodyPr/>
                    <a:lstStyle/>
                    <a:p>
                      <a:pPr algn="ctr"/>
                      <a:endParaRPr lang="zh-CN" altLang="en-US"/>
                    </a:p>
                  </a:txBody>
                  <a:tcPr/>
                </a:tc>
                <a:tc>
                  <a:txBody>
                    <a:bodyPr/>
                    <a:lstStyle/>
                    <a:p>
                      <a:pPr algn="ctr"/>
                      <a:endParaRPr lang="zh-CN" altLang="en-US"/>
                    </a:p>
                  </a:txBody>
                  <a:tcPr/>
                </a:tc>
                <a:tc>
                  <a:txBody>
                    <a:bodyPr/>
                    <a:lstStyle/>
                    <a:p>
                      <a:pPr algn="ctr"/>
                      <a:endParaRPr lang="zh-CN" altLang="en-US"/>
                    </a:p>
                  </a:txBody>
                  <a:tcPr/>
                </a:tc>
                <a:tc>
                  <a:txBody>
                    <a:bodyPr/>
                    <a:lstStyle/>
                    <a:p>
                      <a:pPr algn="ctr"/>
                      <a:endParaRPr lang="zh-CN" altLang="en-US"/>
                    </a:p>
                  </a:txBody>
                  <a:tcPr/>
                </a:tc>
                <a:extLst>
                  <a:ext uri="{0D108BD9-81ED-4DB2-BD59-A6C34878D82A}">
                    <a16:rowId xmlns:a16="http://schemas.microsoft.com/office/drawing/2014/main" val="795992333"/>
                  </a:ext>
                </a:extLst>
              </a:tr>
              <a:tr h="597260">
                <a:tc>
                  <a:txBody>
                    <a:bodyPr/>
                    <a:lstStyle/>
                    <a:p>
                      <a:pPr algn="ctr"/>
                      <a:r>
                        <a:rPr lang="en-US" altLang="zh-CN" dirty="0"/>
                        <a:t>3</a:t>
                      </a: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extLst>
                  <a:ext uri="{0D108BD9-81ED-4DB2-BD59-A6C34878D82A}">
                    <a16:rowId xmlns:a16="http://schemas.microsoft.com/office/drawing/2014/main" val="852279861"/>
                  </a:ext>
                </a:extLst>
              </a:tr>
            </a:tbl>
          </a:graphicData>
        </a:graphic>
      </p:graphicFrame>
    </p:spTree>
    <p:extLst>
      <p:ext uri="{BB962C8B-B14F-4D97-AF65-F5344CB8AC3E}">
        <p14:creationId xmlns:p14="http://schemas.microsoft.com/office/powerpoint/2010/main" val="18947228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F1CA68-359C-41FD-E511-5313593E413E}"/>
              </a:ext>
            </a:extLst>
          </p:cNvPr>
          <p:cNvSpPr>
            <a:spLocks noGrp="1"/>
          </p:cNvSpPr>
          <p:nvPr>
            <p:ph type="title"/>
          </p:nvPr>
        </p:nvSpPr>
        <p:spPr/>
        <p:txBody>
          <a:bodyPr/>
          <a:lstStyle/>
          <a:p>
            <a:r>
              <a:rPr lang="en-US" altLang="zh-CN" dirty="0"/>
              <a:t>Introduction</a:t>
            </a:r>
            <a:endParaRPr lang="zh-CN" altLang="en-US" dirty="0"/>
          </a:p>
        </p:txBody>
      </p:sp>
      <p:sp>
        <p:nvSpPr>
          <p:cNvPr id="3" name="内容占位符 2">
            <a:extLst>
              <a:ext uri="{FF2B5EF4-FFF2-40B4-BE49-F238E27FC236}">
                <a16:creationId xmlns:a16="http://schemas.microsoft.com/office/drawing/2014/main" id="{8480E9F0-BEC0-E2B0-6488-C4252D035AD1}"/>
              </a:ext>
            </a:extLst>
          </p:cNvPr>
          <p:cNvSpPr>
            <a:spLocks noGrp="1"/>
          </p:cNvSpPr>
          <p:nvPr>
            <p:ph idx="1"/>
          </p:nvPr>
        </p:nvSpPr>
        <p:spPr/>
        <p:txBody>
          <a:bodyPr>
            <a:normAutofit fontScale="92500" lnSpcReduction="20000"/>
          </a:bodyPr>
          <a:lstStyle/>
          <a:p>
            <a:r>
              <a:rPr lang="en-US" altLang="zh-CN" dirty="0"/>
              <a:t>Current situation or general situation about the research (literature review) (present)</a:t>
            </a:r>
          </a:p>
          <a:p>
            <a:r>
              <a:rPr lang="en-US" altLang="zh-CN" dirty="0"/>
              <a:t>what has been done in the field relevant to the target research (present/present perfect)</a:t>
            </a:r>
          </a:p>
          <a:p>
            <a:r>
              <a:rPr lang="en-US" altLang="zh-CN" dirty="0"/>
              <a:t>general situation that will cause/allow something to happen (present / future modal)</a:t>
            </a:r>
          </a:p>
          <a:p>
            <a:r>
              <a:rPr lang="en-US" altLang="zh-CN" dirty="0"/>
              <a:t>the problems in the field which remain to be solved (present)</a:t>
            </a:r>
          </a:p>
          <a:p>
            <a:r>
              <a:rPr lang="en-US" altLang="zh-CN" dirty="0"/>
              <a:t>Hypothesis for the target research which was not verified (subjunctive mood)</a:t>
            </a:r>
            <a:endParaRPr lang="zh-CN" altLang="en-US" dirty="0"/>
          </a:p>
        </p:txBody>
      </p:sp>
    </p:spTree>
    <p:extLst>
      <p:ext uri="{BB962C8B-B14F-4D97-AF65-F5344CB8AC3E}">
        <p14:creationId xmlns:p14="http://schemas.microsoft.com/office/powerpoint/2010/main" val="38984260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B180A7-BFE7-1554-E957-6988E646790A}"/>
              </a:ext>
            </a:extLst>
          </p:cNvPr>
          <p:cNvSpPr>
            <a:spLocks noGrp="1"/>
          </p:cNvSpPr>
          <p:nvPr>
            <p:ph type="title"/>
          </p:nvPr>
        </p:nvSpPr>
        <p:spPr/>
        <p:txBody>
          <a:bodyPr/>
          <a:lstStyle/>
          <a:p>
            <a:r>
              <a:rPr lang="en-US" altLang="zh-CN" dirty="0"/>
              <a:t>Material &amp; Methods</a:t>
            </a:r>
            <a:endParaRPr lang="zh-CN" altLang="en-US" dirty="0"/>
          </a:p>
        </p:txBody>
      </p:sp>
      <p:sp>
        <p:nvSpPr>
          <p:cNvPr id="3" name="内容占位符 2">
            <a:extLst>
              <a:ext uri="{FF2B5EF4-FFF2-40B4-BE49-F238E27FC236}">
                <a16:creationId xmlns:a16="http://schemas.microsoft.com/office/drawing/2014/main" id="{6A73CD5F-B52D-264D-6237-964AA94CECFA}"/>
              </a:ext>
            </a:extLst>
          </p:cNvPr>
          <p:cNvSpPr>
            <a:spLocks noGrp="1"/>
          </p:cNvSpPr>
          <p:nvPr>
            <p:ph idx="1"/>
          </p:nvPr>
        </p:nvSpPr>
        <p:spPr/>
        <p:txBody>
          <a:bodyPr/>
          <a:lstStyle/>
          <a:p>
            <a:r>
              <a:rPr lang="en-US" altLang="zh-CN" dirty="0"/>
              <a:t>General method of your research.</a:t>
            </a:r>
          </a:p>
          <a:p>
            <a:pPr marL="0" indent="0">
              <a:buNone/>
            </a:pPr>
            <a:r>
              <a:rPr lang="en-US" altLang="zh-CN" dirty="0"/>
              <a:t>    Research  is traditionally discussed (past)</a:t>
            </a:r>
          </a:p>
          <a:p>
            <a:r>
              <a:rPr lang="en-US" altLang="zh-CN" dirty="0"/>
              <a:t>What occurred in past experiments and data analysis (past)</a:t>
            </a:r>
            <a:endParaRPr lang="zh-CN" altLang="en-US" dirty="0"/>
          </a:p>
        </p:txBody>
      </p:sp>
    </p:spTree>
    <p:extLst>
      <p:ext uri="{BB962C8B-B14F-4D97-AF65-F5344CB8AC3E}">
        <p14:creationId xmlns:p14="http://schemas.microsoft.com/office/powerpoint/2010/main" val="33232610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D14287-87B6-F491-A5E8-63DB82A52210}"/>
              </a:ext>
            </a:extLst>
          </p:cNvPr>
          <p:cNvSpPr>
            <a:spLocks noGrp="1"/>
          </p:cNvSpPr>
          <p:nvPr>
            <p:ph type="title"/>
          </p:nvPr>
        </p:nvSpPr>
        <p:spPr/>
        <p:txBody>
          <a:bodyPr/>
          <a:lstStyle/>
          <a:p>
            <a:r>
              <a:rPr lang="en-US" altLang="zh-CN" dirty="0"/>
              <a:t>Results</a:t>
            </a:r>
            <a:endParaRPr lang="zh-CN" altLang="en-US" dirty="0"/>
          </a:p>
        </p:txBody>
      </p:sp>
      <p:sp>
        <p:nvSpPr>
          <p:cNvPr id="3" name="内容占位符 2">
            <a:extLst>
              <a:ext uri="{FF2B5EF4-FFF2-40B4-BE49-F238E27FC236}">
                <a16:creationId xmlns:a16="http://schemas.microsoft.com/office/drawing/2014/main" id="{3589DD3F-6F82-C435-E6FF-C434DD94881C}"/>
              </a:ext>
            </a:extLst>
          </p:cNvPr>
          <p:cNvSpPr>
            <a:spLocks noGrp="1"/>
          </p:cNvSpPr>
          <p:nvPr>
            <p:ph idx="1"/>
          </p:nvPr>
        </p:nvSpPr>
        <p:spPr/>
        <p:txBody>
          <a:bodyPr/>
          <a:lstStyle/>
          <a:p>
            <a:r>
              <a:rPr lang="en-US" altLang="zh-CN" dirty="0"/>
              <a:t>The results regarded as general regulations (past)</a:t>
            </a:r>
          </a:p>
          <a:p>
            <a:r>
              <a:rPr lang="en-US" altLang="zh-CN" dirty="0"/>
              <a:t>What were found in the past experiment and data analysis (past)</a:t>
            </a:r>
            <a:endParaRPr lang="zh-CN" altLang="en-US" dirty="0"/>
          </a:p>
        </p:txBody>
      </p:sp>
    </p:spTree>
    <p:extLst>
      <p:ext uri="{BB962C8B-B14F-4D97-AF65-F5344CB8AC3E}">
        <p14:creationId xmlns:p14="http://schemas.microsoft.com/office/powerpoint/2010/main" val="529614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A00297-E21F-4E54-F2F8-236E8379ED7D}"/>
              </a:ext>
            </a:extLst>
          </p:cNvPr>
          <p:cNvSpPr>
            <a:spLocks noGrp="1"/>
          </p:cNvSpPr>
          <p:nvPr>
            <p:ph type="title"/>
          </p:nvPr>
        </p:nvSpPr>
        <p:spPr/>
        <p:txBody>
          <a:bodyPr/>
          <a:lstStyle/>
          <a:p>
            <a:r>
              <a:rPr lang="en-US" altLang="zh-CN" dirty="0"/>
              <a:t>Abstract</a:t>
            </a:r>
            <a:endParaRPr lang="zh-CN" altLang="en-US" dirty="0"/>
          </a:p>
        </p:txBody>
      </p:sp>
      <p:sp>
        <p:nvSpPr>
          <p:cNvPr id="3" name="内容占位符 2">
            <a:extLst>
              <a:ext uri="{FF2B5EF4-FFF2-40B4-BE49-F238E27FC236}">
                <a16:creationId xmlns:a16="http://schemas.microsoft.com/office/drawing/2014/main" id="{1C1ECBE2-84F0-DFD5-8B8A-34F94EC53A02}"/>
              </a:ext>
            </a:extLst>
          </p:cNvPr>
          <p:cNvSpPr>
            <a:spLocks noGrp="1"/>
          </p:cNvSpPr>
          <p:nvPr>
            <p:ph idx="1"/>
          </p:nvPr>
        </p:nvSpPr>
        <p:spPr>
          <a:xfrm>
            <a:off x="282352" y="1556792"/>
            <a:ext cx="8579296" cy="3556992"/>
          </a:xfrm>
        </p:spPr>
        <p:txBody>
          <a:bodyPr>
            <a:noAutofit/>
          </a:bodyPr>
          <a:lstStyle/>
          <a:p>
            <a:r>
              <a:rPr lang="en-US" altLang="zh-CN" sz="2400" dirty="0"/>
              <a:t>An abstract, as its name suggests, should contain the main points of all the IMRC to display the complete content of a paper.</a:t>
            </a:r>
          </a:p>
          <a:p>
            <a:r>
              <a:rPr lang="en-US" altLang="zh-CN" sz="2400" dirty="0"/>
              <a:t> Before a read, especially a busy reader, decides to further read the paper, he/she first has to evaluate the paper from its abstract and the title. </a:t>
            </a:r>
          </a:p>
          <a:p>
            <a:r>
              <a:rPr lang="en-US" altLang="zh-CN" sz="2400" dirty="0"/>
              <a:t>An abstract, therefore, plays an effective role to provide the reader with a logical and valid miniature of the whole research. </a:t>
            </a:r>
          </a:p>
          <a:p>
            <a:r>
              <a:rPr lang="en-US" altLang="zh-CN" sz="2400" dirty="0"/>
              <a:t>The aim must be explicit. </a:t>
            </a:r>
          </a:p>
          <a:p>
            <a:r>
              <a:rPr lang="en-US" altLang="zh-CN" sz="2400" dirty="0"/>
              <a:t>The methods have to show the reliability of the research. If the method has been commonly convinced in the research field, the term of it should be briefly notified. </a:t>
            </a:r>
          </a:p>
          <a:p>
            <a:r>
              <a:rPr lang="en-US" altLang="zh-CN" sz="2400" dirty="0"/>
              <a:t>Results and conclusions are definitely the central components. </a:t>
            </a:r>
          </a:p>
        </p:txBody>
      </p:sp>
    </p:spTree>
    <p:extLst>
      <p:ext uri="{BB962C8B-B14F-4D97-AF65-F5344CB8AC3E}">
        <p14:creationId xmlns:p14="http://schemas.microsoft.com/office/powerpoint/2010/main" val="7364751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EE83D3-DC32-DBF9-6BC4-F46E1F0A018D}"/>
              </a:ext>
            </a:extLst>
          </p:cNvPr>
          <p:cNvSpPr>
            <a:spLocks noGrp="1"/>
          </p:cNvSpPr>
          <p:nvPr>
            <p:ph type="title"/>
          </p:nvPr>
        </p:nvSpPr>
        <p:spPr/>
        <p:txBody>
          <a:bodyPr/>
          <a:lstStyle/>
          <a:p>
            <a:r>
              <a:rPr lang="en-US" altLang="zh-CN" dirty="0"/>
              <a:t>Discussion and Conclusion</a:t>
            </a:r>
            <a:endParaRPr lang="zh-CN" altLang="en-US" dirty="0"/>
          </a:p>
        </p:txBody>
      </p:sp>
      <p:sp>
        <p:nvSpPr>
          <p:cNvPr id="3" name="内容占位符 2">
            <a:extLst>
              <a:ext uri="{FF2B5EF4-FFF2-40B4-BE49-F238E27FC236}">
                <a16:creationId xmlns:a16="http://schemas.microsoft.com/office/drawing/2014/main" id="{E0367C71-9AB0-7377-172D-B8A9C48AEC7E}"/>
              </a:ext>
            </a:extLst>
          </p:cNvPr>
          <p:cNvSpPr>
            <a:spLocks noGrp="1"/>
          </p:cNvSpPr>
          <p:nvPr>
            <p:ph idx="1"/>
          </p:nvPr>
        </p:nvSpPr>
        <p:spPr/>
        <p:txBody>
          <a:bodyPr>
            <a:normAutofit fontScale="92500" lnSpcReduction="20000"/>
          </a:bodyPr>
          <a:lstStyle/>
          <a:p>
            <a:r>
              <a:rPr lang="en-US" altLang="zh-CN" dirty="0"/>
              <a:t>Laws, principles, or theories based on research results (present)</a:t>
            </a:r>
          </a:p>
          <a:p>
            <a:r>
              <a:rPr lang="en-US" altLang="zh-CN" dirty="0"/>
              <a:t>Conclusions of the current effect produced by past event (present/past)</a:t>
            </a:r>
          </a:p>
          <a:p>
            <a:r>
              <a:rPr lang="en-US" altLang="zh-CN" dirty="0"/>
              <a:t>Fairly certain conclusion (present)</a:t>
            </a:r>
          </a:p>
          <a:p>
            <a:r>
              <a:rPr lang="en-US" altLang="zh-CN" dirty="0"/>
              <a:t>Conclusion which is only regarded as one in a past event (past)</a:t>
            </a:r>
          </a:p>
          <a:p>
            <a:r>
              <a:rPr lang="en-US" altLang="zh-CN" dirty="0"/>
              <a:t>Conclusion with less degree of certainty (past/present)</a:t>
            </a:r>
          </a:p>
          <a:p>
            <a:r>
              <a:rPr lang="en-US" altLang="zh-CN" dirty="0"/>
              <a:t>Certain prediction (future / modal)</a:t>
            </a:r>
            <a:endParaRPr lang="zh-CN" altLang="en-US" dirty="0"/>
          </a:p>
        </p:txBody>
      </p:sp>
    </p:spTree>
    <p:extLst>
      <p:ext uri="{BB962C8B-B14F-4D97-AF65-F5344CB8AC3E}">
        <p14:creationId xmlns:p14="http://schemas.microsoft.com/office/powerpoint/2010/main" val="25393608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dirty="0"/>
            </a:br>
            <a:br>
              <a:rPr lang="en-US" altLang="zh-CN" dirty="0"/>
            </a:br>
            <a:r>
              <a:rPr lang="en-US" altLang="zh-CN" dirty="0"/>
              <a:t>                    </a:t>
            </a:r>
            <a:r>
              <a:rPr lang="en-US" altLang="zh-CN" b="1" dirty="0"/>
              <a:t>Section  B	</a:t>
            </a:r>
            <a:br>
              <a:rPr lang="en-US" altLang="zh-CN" b="1" dirty="0"/>
            </a:br>
            <a:r>
              <a:rPr lang="en-US" altLang="zh-CN" b="1" dirty="0"/>
              <a:t>                    Linguistic Features </a:t>
            </a:r>
            <a:br>
              <a:rPr lang="zh-CN" altLang="zh-CN" dirty="0"/>
            </a:br>
            <a:r>
              <a:rPr lang="en-US" altLang="zh-CN" dirty="0"/>
              <a:t> </a:t>
            </a:r>
            <a:br>
              <a:rPr lang="zh-CN" altLang="zh-CN" dirty="0"/>
            </a:br>
            <a:endParaRPr lang="zh-CN" altLang="zh-CN" dirty="0"/>
          </a:p>
        </p:txBody>
      </p:sp>
      <p:sp>
        <p:nvSpPr>
          <p:cNvPr id="3" name="内容占位符 2"/>
          <p:cNvSpPr>
            <a:spLocks noGrp="1"/>
          </p:cNvSpPr>
          <p:nvPr>
            <p:ph idx="1"/>
          </p:nvPr>
        </p:nvSpPr>
        <p:spPr>
          <a:xfrm>
            <a:off x="457200" y="1857364"/>
            <a:ext cx="8229600" cy="4268799"/>
          </a:xfrm>
        </p:spPr>
        <p:txBody>
          <a:bodyPr>
            <a:normAutofit/>
          </a:bodyPr>
          <a:lstStyle/>
          <a:p>
            <a:pPr marL="0" indent="0" algn="just">
              <a:buNone/>
            </a:pPr>
            <a:endParaRPr lang="en-US" altLang="zh-CN" sz="2800" b="1" dirty="0"/>
          </a:p>
          <a:p>
            <a:pPr marL="0" indent="0" algn="just">
              <a:buNone/>
            </a:pPr>
            <a:r>
              <a:rPr lang="en-US" altLang="zh-CN" sz="2800" b="1" dirty="0"/>
              <a:t>1. Read the first extract and analyze the discourse to see how the background knowledge is explained and the research purpose is introduced. Explain why a specific tense is used in a particular sentence. </a:t>
            </a:r>
            <a:endParaRPr lang="zh-CN" altLang="en-US" sz="2800" b="1" dirty="0">
              <a:solidFill>
                <a:srgbClr val="00B050"/>
              </a:solidFill>
            </a:endParaRPr>
          </a:p>
        </p:txBody>
      </p:sp>
      <p:pic>
        <p:nvPicPr>
          <p:cNvPr id="3074" name="Picture 2"/>
          <p:cNvPicPr>
            <a:picLocks noChangeAspect="1" noChangeArrowheads="1"/>
          </p:cNvPicPr>
          <p:nvPr/>
        </p:nvPicPr>
        <p:blipFill>
          <a:blip r:embed="rId2" cstate="print"/>
          <a:srcRect/>
          <a:stretch>
            <a:fillRect/>
          </a:stretch>
        </p:blipFill>
        <p:spPr bwMode="auto">
          <a:xfrm>
            <a:off x="500034" y="214290"/>
            <a:ext cx="2428892" cy="1428760"/>
          </a:xfrm>
          <a:prstGeom prst="rect">
            <a:avLst/>
          </a:prstGeom>
          <a:noFill/>
          <a:ln w="9525">
            <a:noFill/>
            <a:miter lim="800000"/>
            <a:headEnd/>
            <a:tailEnd/>
          </a:ln>
        </p:spPr>
      </p:pic>
    </p:spTree>
    <p:extLst>
      <p:ext uri="{BB962C8B-B14F-4D97-AF65-F5344CB8AC3E}">
        <p14:creationId xmlns:p14="http://schemas.microsoft.com/office/powerpoint/2010/main" val="22579696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47869" y="620688"/>
            <a:ext cx="8748464" cy="4268799"/>
          </a:xfrm>
        </p:spPr>
        <p:txBody>
          <a:bodyPr>
            <a:normAutofit/>
          </a:bodyPr>
          <a:lstStyle/>
          <a:p>
            <a:pPr marL="0" indent="0" algn="just">
              <a:buNone/>
            </a:pPr>
            <a:endParaRPr lang="en-US" altLang="zh-CN" sz="2400" dirty="0">
              <a:latin typeface="Times New Roman" panose="02020603050405020304" pitchFamily="18" charset="0"/>
              <a:cs typeface="Times New Roman" panose="02020603050405020304" pitchFamily="18" charset="0"/>
            </a:endParaRPr>
          </a:p>
          <a:p>
            <a:pPr marL="0" indent="0" algn="just">
              <a:buNone/>
            </a:pPr>
            <a:r>
              <a:rPr lang="en-US" altLang="zh-CN" sz="2400" dirty="0">
                <a:latin typeface="Times New Roman" panose="02020603050405020304" pitchFamily="18" charset="0"/>
                <a:cs typeface="Times New Roman" panose="02020603050405020304" pitchFamily="18" charset="0"/>
              </a:rPr>
              <a:t>1) Students in introductory courses generally respond favorably to novel approaches to learning. 2) To this end, I developed and used three crossword puzzles in spring and fall 2009 semesters in Introductory Soil Science Laboratory at Colorado State University. 3) The first hypothesis was that crossword puzzles would improve introductory soil science students’ interest in lab assignments...</a:t>
            </a:r>
            <a:endParaRPr lang="zh-CN" altLang="en-US" sz="2400" dirty="0">
              <a:solidFill>
                <a:srgbClr val="00B050"/>
              </a:solidFill>
              <a:latin typeface="Times New Roman" panose="02020603050405020304" pitchFamily="18" charset="0"/>
              <a:cs typeface="Times New Roman" panose="02020603050405020304" pitchFamily="18" charset="0"/>
            </a:endParaRPr>
          </a:p>
        </p:txBody>
      </p:sp>
      <p:sp>
        <p:nvSpPr>
          <p:cNvPr id="6" name="标题 1">
            <a:extLst>
              <a:ext uri="{FF2B5EF4-FFF2-40B4-BE49-F238E27FC236}">
                <a16:creationId xmlns:a16="http://schemas.microsoft.com/office/drawing/2014/main" id="{8D67A6BF-9E4D-3F27-1472-DE31D09AF121}"/>
              </a:ext>
            </a:extLst>
          </p:cNvPr>
          <p:cNvSpPr>
            <a:spLocks noGrp="1"/>
          </p:cNvSpPr>
          <p:nvPr>
            <p:ph type="title"/>
          </p:nvPr>
        </p:nvSpPr>
        <p:spPr>
          <a:xfrm>
            <a:off x="244624" y="116632"/>
            <a:ext cx="9011344" cy="792088"/>
          </a:xfrm>
        </p:spPr>
        <p:txBody>
          <a:bodyPr>
            <a:noAutofit/>
          </a:bodyPr>
          <a:lstStyle/>
          <a:p>
            <a:br>
              <a:rPr lang="en-US" altLang="zh-CN" sz="2800" dirty="0"/>
            </a:br>
            <a:br>
              <a:rPr lang="en-US" altLang="zh-CN" sz="2800" dirty="0"/>
            </a:br>
            <a:r>
              <a:rPr lang="en-US" altLang="zh-CN" sz="2800" dirty="0"/>
              <a:t>     </a:t>
            </a:r>
            <a:r>
              <a:rPr lang="en-US" altLang="zh-CN" sz="2800" b="1" dirty="0"/>
              <a:t>Section  B  Linguistic Features </a:t>
            </a:r>
            <a:br>
              <a:rPr lang="zh-CN" altLang="zh-CN" sz="2800" dirty="0"/>
            </a:br>
            <a:r>
              <a:rPr lang="en-US" altLang="zh-CN" sz="2800" dirty="0"/>
              <a:t> </a:t>
            </a:r>
            <a:br>
              <a:rPr lang="zh-CN" altLang="zh-CN" sz="2800" dirty="0"/>
            </a:br>
            <a:endParaRPr lang="zh-CN" altLang="zh-CN" sz="2800" dirty="0"/>
          </a:p>
        </p:txBody>
      </p:sp>
      <p:sp>
        <p:nvSpPr>
          <p:cNvPr id="7" name="内容占位符 2">
            <a:extLst>
              <a:ext uri="{FF2B5EF4-FFF2-40B4-BE49-F238E27FC236}">
                <a16:creationId xmlns:a16="http://schemas.microsoft.com/office/drawing/2014/main" id="{2D2E459D-58BE-96A0-0A57-58422857479D}"/>
              </a:ext>
            </a:extLst>
          </p:cNvPr>
          <p:cNvSpPr txBox="1">
            <a:spLocks/>
          </p:cNvSpPr>
          <p:nvPr/>
        </p:nvSpPr>
        <p:spPr>
          <a:xfrm>
            <a:off x="132656" y="3573016"/>
            <a:ext cx="9011344" cy="295232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altLang="zh-CN" sz="24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S1 general background: students’ favorable way of learning elementary course (general fact. Present tense is used)</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altLang="zh-CN" sz="24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S2 general material and methods of the research: crossword puzzles were developed and used in a particular course (past event. Past tense is used)</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altLang="zh-CN" sz="24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S3 1</a:t>
            </a:r>
            <a:r>
              <a:rPr kumimoji="0" lang="en-US" altLang="zh-CN" sz="2400" b="0" i="0" u="none" strike="noStrike" kern="1200" cap="none" spc="0" normalizeH="0" baseline="3000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st</a:t>
            </a:r>
            <a:r>
              <a:rPr kumimoji="0" lang="en-US" altLang="zh-CN" sz="24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hypothesis: function of crossword puzzles: improve students’ interest in lab (tentative. Modal is used)</a:t>
            </a:r>
            <a:endParaRPr kumimoji="0" lang="zh-CN"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5646387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dirty="0"/>
            </a:br>
            <a:br>
              <a:rPr lang="en-US" altLang="zh-CN" dirty="0"/>
            </a:br>
            <a:r>
              <a:rPr lang="en-US" altLang="zh-CN" dirty="0"/>
              <a:t>                    </a:t>
            </a:r>
            <a:r>
              <a:rPr lang="en-US" altLang="zh-CN" b="1" dirty="0"/>
              <a:t>Section  B	</a:t>
            </a:r>
            <a:br>
              <a:rPr lang="en-US" altLang="zh-CN" b="1" dirty="0"/>
            </a:br>
            <a:r>
              <a:rPr lang="en-US" altLang="zh-CN" b="1" dirty="0"/>
              <a:t>                    Linguistic Features </a:t>
            </a:r>
            <a:br>
              <a:rPr lang="zh-CN" altLang="zh-CN" dirty="0"/>
            </a:br>
            <a:r>
              <a:rPr lang="en-US" altLang="zh-CN" dirty="0"/>
              <a:t> </a:t>
            </a:r>
            <a:br>
              <a:rPr lang="zh-CN" altLang="zh-CN" dirty="0"/>
            </a:br>
            <a:endParaRPr lang="zh-CN" altLang="zh-CN" dirty="0"/>
          </a:p>
        </p:txBody>
      </p:sp>
      <p:sp>
        <p:nvSpPr>
          <p:cNvPr id="3" name="内容占位符 2"/>
          <p:cNvSpPr>
            <a:spLocks noGrp="1"/>
          </p:cNvSpPr>
          <p:nvPr>
            <p:ph idx="1"/>
          </p:nvPr>
        </p:nvSpPr>
        <p:spPr>
          <a:xfrm>
            <a:off x="457200" y="1857364"/>
            <a:ext cx="8229600" cy="4268799"/>
          </a:xfrm>
        </p:spPr>
        <p:txBody>
          <a:bodyPr>
            <a:normAutofit/>
          </a:bodyPr>
          <a:lstStyle/>
          <a:p>
            <a:pPr marL="0" indent="0" algn="just">
              <a:buNone/>
            </a:pPr>
            <a:r>
              <a:rPr lang="en-US" altLang="zh-CN" b="1" dirty="0"/>
              <a:t>2. Observe the underlined expressions in abstracts and describe their functions. Then list a few different ways you could express the same meaning: </a:t>
            </a:r>
          </a:p>
          <a:p>
            <a:pPr marL="0" indent="0" algn="just">
              <a:buNone/>
            </a:pPr>
            <a:endParaRPr lang="en-US" altLang="zh-CN" b="1" dirty="0"/>
          </a:p>
        </p:txBody>
      </p:sp>
      <p:pic>
        <p:nvPicPr>
          <p:cNvPr id="3074" name="Picture 2"/>
          <p:cNvPicPr>
            <a:picLocks noChangeAspect="1" noChangeArrowheads="1"/>
          </p:cNvPicPr>
          <p:nvPr/>
        </p:nvPicPr>
        <p:blipFill>
          <a:blip r:embed="rId2" cstate="print"/>
          <a:srcRect/>
          <a:stretch>
            <a:fillRect/>
          </a:stretch>
        </p:blipFill>
        <p:spPr bwMode="auto">
          <a:xfrm>
            <a:off x="500034" y="214290"/>
            <a:ext cx="2428892" cy="1428760"/>
          </a:xfrm>
          <a:prstGeom prst="rect">
            <a:avLst/>
          </a:prstGeom>
          <a:noFill/>
          <a:ln w="9525">
            <a:noFill/>
            <a:miter lim="800000"/>
            <a:headEnd/>
            <a:tailEnd/>
          </a:ln>
        </p:spPr>
      </p:pic>
    </p:spTree>
    <p:extLst>
      <p:ext uri="{BB962C8B-B14F-4D97-AF65-F5344CB8AC3E}">
        <p14:creationId xmlns:p14="http://schemas.microsoft.com/office/powerpoint/2010/main" val="14525743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DEB8EEA3-2B49-F7ED-1F6A-EB4BAF97BE25}"/>
              </a:ext>
            </a:extLst>
          </p:cNvPr>
          <p:cNvSpPr txBox="1"/>
          <p:nvPr/>
        </p:nvSpPr>
        <p:spPr>
          <a:xfrm>
            <a:off x="323528" y="188640"/>
            <a:ext cx="8229600" cy="6247864"/>
          </a:xfrm>
          <a:prstGeom prst="rect">
            <a:avLst/>
          </a:prstGeom>
          <a:noFill/>
        </p:spPr>
        <p:txBody>
          <a:bodyPr wrap="square">
            <a:spAutoFit/>
          </a:bodyPr>
          <a:lstStyle/>
          <a:p>
            <a:endParaRPr lang="en-US" altLang="zh-CN" sz="2000" dirty="0"/>
          </a:p>
          <a:p>
            <a:r>
              <a:rPr lang="en-US" altLang="zh-CN" sz="2000" dirty="0"/>
              <a:t>1. The study examines how different framing strategies can influence readers' affective responses and perceptions of aggression and blame assignment.</a:t>
            </a:r>
          </a:p>
          <a:p>
            <a:r>
              <a:rPr lang="en-US" altLang="zh-CN" sz="2000" dirty="0"/>
              <a:t>2. This study investigates the role of vagueness and precision in corporate communication and their effects on perceived credibility and trustworthiness.</a:t>
            </a:r>
          </a:p>
          <a:p>
            <a:r>
              <a:rPr lang="en-US" altLang="zh-CN" sz="2000" dirty="0"/>
              <a:t>3. This study compares the construction of research questions by native English-speaking authors and Chinese EFL (English as a Foreign Language) scholars.</a:t>
            </a:r>
          </a:p>
          <a:p>
            <a:r>
              <a:rPr lang="en-US" altLang="zh-CN" sz="2000" dirty="0"/>
              <a:t>4. This paper presents a corpus-based analysis of the lexical item 'war' within the LAR (Lexical Approach to Reading) framework.</a:t>
            </a:r>
          </a:p>
          <a:p>
            <a:r>
              <a:rPr lang="en-US" altLang="zh-CN" sz="2000" dirty="0"/>
              <a:t>5. This study explores the impact of nativeness perceptions and speaker voice on the evaluation of non-native English speakers in different EFL (English as a Foreign Language) contexts.</a:t>
            </a:r>
          </a:p>
          <a:p>
            <a:endParaRPr lang="en-US" altLang="zh-CN" sz="2000" dirty="0"/>
          </a:p>
          <a:p>
            <a:r>
              <a:rPr lang="en-US" altLang="zh-CN" sz="2000" dirty="0"/>
              <a:t>6. This study analyzes the use of dynamic metaphors in governmental discourse related to trade negotiations between Trump and Xi.</a:t>
            </a:r>
          </a:p>
          <a:p>
            <a:r>
              <a:rPr lang="en-US" altLang="zh-CN" sz="2000" dirty="0"/>
              <a:t>7. This longitudinal study tracks the development of logical metaphor usage in argumentative writing by EFL learners.</a:t>
            </a:r>
          </a:p>
          <a:p>
            <a:r>
              <a:rPr lang="en-US" altLang="zh-CN" sz="2000" dirty="0"/>
              <a:t>8. This paper presents a framework to detect emotions on translated text data in four different languages.</a:t>
            </a:r>
            <a:endParaRPr lang="zh-CN" altLang="en-US" sz="2000" dirty="0"/>
          </a:p>
        </p:txBody>
      </p:sp>
    </p:spTree>
    <p:extLst>
      <p:ext uri="{BB962C8B-B14F-4D97-AF65-F5344CB8AC3E}">
        <p14:creationId xmlns:p14="http://schemas.microsoft.com/office/powerpoint/2010/main" val="6155194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E68F20BD-ADB3-1029-32CA-FCD88F86DA25}"/>
              </a:ext>
            </a:extLst>
          </p:cNvPr>
          <p:cNvSpPr txBox="1"/>
          <p:nvPr/>
        </p:nvSpPr>
        <p:spPr>
          <a:xfrm>
            <a:off x="251520" y="-99392"/>
            <a:ext cx="8784976" cy="6863417"/>
          </a:xfrm>
          <a:prstGeom prst="rect">
            <a:avLst/>
          </a:prstGeom>
          <a:noFill/>
        </p:spPr>
        <p:txBody>
          <a:bodyPr wrap="square">
            <a:spAutoFit/>
          </a:bodyPr>
          <a:lstStyle/>
          <a:p>
            <a:endParaRPr lang="en-US" altLang="zh-CN" sz="2000" dirty="0"/>
          </a:p>
          <a:p>
            <a:r>
              <a:rPr lang="en-US" altLang="zh-CN" sz="2000" dirty="0"/>
              <a:t>1. Using an experimental design, we tested the impact of these strategies on participants' credibility assessments.</a:t>
            </a:r>
          </a:p>
          <a:p>
            <a:r>
              <a:rPr lang="en-US" altLang="zh-CN" sz="2000" dirty="0"/>
              <a:t>2. Through an experimental approach, we analyzed how varying degrees of linguistic precision in corporate messages influence stakeholder perceptions.</a:t>
            </a:r>
          </a:p>
          <a:p>
            <a:r>
              <a:rPr lang="en-US" altLang="zh-CN" sz="2000" dirty="0"/>
              <a:t>3. Participants engaged in a lexical decision task involving both types of characters.</a:t>
            </a:r>
          </a:p>
          <a:p>
            <a:r>
              <a:rPr lang="en-US" altLang="zh-CN" sz="2000" dirty="0"/>
              <a:t>4. Using an experimental design, we evaluated the effectiveness of metaphorical versus non-metaphorical advertisements in terms of emotional engagement and message retention.</a:t>
            </a:r>
          </a:p>
          <a:p>
            <a:r>
              <a:rPr lang="en-US" altLang="zh-CN" sz="2000" dirty="0"/>
              <a:t>5. Using a mixed-methods approach, we analyzed the content and frequency of posts related to personal achievements and setbacks.</a:t>
            </a:r>
          </a:p>
          <a:p>
            <a:endParaRPr lang="en-US" altLang="zh-CN" sz="2000" dirty="0"/>
          </a:p>
          <a:p>
            <a:endParaRPr lang="en-US" altLang="zh-CN" sz="2000" dirty="0"/>
          </a:p>
          <a:p>
            <a:r>
              <a:rPr lang="en-US" altLang="zh-CN" sz="2000" dirty="0"/>
              <a:t>6. By comparing the effects of peer and teacher feedback, we assess improvements in students' writing skills.</a:t>
            </a:r>
          </a:p>
          <a:p>
            <a:r>
              <a:rPr lang="en-US" altLang="zh-CN" sz="2000" dirty="0"/>
              <a:t>7. Through corpus analysis, we examine how the aspectual choice affects the perceived intensity of the verb.</a:t>
            </a:r>
          </a:p>
          <a:p>
            <a:r>
              <a:rPr lang="en-US" altLang="zh-CN" sz="2000" dirty="0"/>
              <a:t>8. Using discourse analysis, we identify and interpret the metaphors employed by both leaders to frame their positions and strategies.</a:t>
            </a:r>
          </a:p>
          <a:p>
            <a:r>
              <a:rPr lang="en-US" altLang="zh-CN" sz="2000" dirty="0"/>
              <a:t>9. Computational intelligence (CI) techniques are applied to extract features, dimensionality reduction, and classification of data into five basic classes of emotions.</a:t>
            </a:r>
            <a:endParaRPr lang="zh-CN" altLang="en-US" sz="2000" dirty="0"/>
          </a:p>
        </p:txBody>
      </p:sp>
    </p:spTree>
    <p:extLst>
      <p:ext uri="{BB962C8B-B14F-4D97-AF65-F5344CB8AC3E}">
        <p14:creationId xmlns:p14="http://schemas.microsoft.com/office/powerpoint/2010/main" val="3122419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dirty="0"/>
            </a:br>
            <a:br>
              <a:rPr lang="en-US" altLang="zh-CN" dirty="0"/>
            </a:br>
            <a:r>
              <a:rPr lang="en-US" altLang="zh-CN" dirty="0"/>
              <a:t>                    </a:t>
            </a:r>
            <a:r>
              <a:rPr lang="en-US" altLang="zh-CN" b="1" dirty="0"/>
              <a:t>Section  B	</a:t>
            </a:r>
            <a:br>
              <a:rPr lang="en-US" altLang="zh-CN" b="1" dirty="0"/>
            </a:br>
            <a:r>
              <a:rPr lang="en-US" altLang="zh-CN" b="1" dirty="0"/>
              <a:t>                    Linguistic Features </a:t>
            </a:r>
            <a:br>
              <a:rPr lang="zh-CN" altLang="zh-CN" dirty="0"/>
            </a:br>
            <a:r>
              <a:rPr lang="en-US" altLang="zh-CN" dirty="0"/>
              <a:t> </a:t>
            </a:r>
            <a:br>
              <a:rPr lang="zh-CN" altLang="zh-CN" dirty="0"/>
            </a:br>
            <a:endParaRPr lang="zh-CN" altLang="zh-CN" dirty="0"/>
          </a:p>
        </p:txBody>
      </p:sp>
      <p:sp>
        <p:nvSpPr>
          <p:cNvPr id="3" name="内容占位符 2"/>
          <p:cNvSpPr>
            <a:spLocks noGrp="1"/>
          </p:cNvSpPr>
          <p:nvPr>
            <p:ph idx="1"/>
          </p:nvPr>
        </p:nvSpPr>
        <p:spPr>
          <a:xfrm>
            <a:off x="457200" y="1857364"/>
            <a:ext cx="8229600" cy="4268799"/>
          </a:xfrm>
        </p:spPr>
        <p:txBody>
          <a:bodyPr>
            <a:normAutofit/>
          </a:bodyPr>
          <a:lstStyle/>
          <a:p>
            <a:pPr marL="0" indent="0" algn="just">
              <a:buNone/>
            </a:pPr>
            <a:r>
              <a:rPr lang="en-US" altLang="zh-CN" sz="2600" b="1" dirty="0"/>
              <a:t>4. Distinguish the underlined expressions below in abstracts; which discourse markers indicate that “I am going to tell you the results in the following </a:t>
            </a:r>
            <a:r>
              <a:rPr lang="en-US" altLang="zh-CN" sz="2600" b="1" dirty="0" err="1"/>
              <a:t>part”or</a:t>
            </a:r>
            <a:r>
              <a:rPr lang="en-US" altLang="zh-CN" sz="2600" b="1" dirty="0"/>
              <a:t> report the results directly without an “indicator/ marker”? Then discuss: What tense is used and why? </a:t>
            </a:r>
          </a:p>
        </p:txBody>
      </p:sp>
      <p:pic>
        <p:nvPicPr>
          <p:cNvPr id="3074" name="Picture 2"/>
          <p:cNvPicPr>
            <a:picLocks noChangeAspect="1" noChangeArrowheads="1"/>
          </p:cNvPicPr>
          <p:nvPr/>
        </p:nvPicPr>
        <p:blipFill>
          <a:blip r:embed="rId2" cstate="print"/>
          <a:srcRect/>
          <a:stretch>
            <a:fillRect/>
          </a:stretch>
        </p:blipFill>
        <p:spPr bwMode="auto">
          <a:xfrm>
            <a:off x="500034" y="214290"/>
            <a:ext cx="2428892" cy="1428760"/>
          </a:xfrm>
          <a:prstGeom prst="rect">
            <a:avLst/>
          </a:prstGeom>
          <a:noFill/>
          <a:ln w="9525">
            <a:noFill/>
            <a:miter lim="800000"/>
            <a:headEnd/>
            <a:tailEnd/>
          </a:ln>
        </p:spPr>
      </p:pic>
    </p:spTree>
    <p:extLst>
      <p:ext uri="{BB962C8B-B14F-4D97-AF65-F5344CB8AC3E}">
        <p14:creationId xmlns:p14="http://schemas.microsoft.com/office/powerpoint/2010/main" val="7641448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D97F9FAC-6B2F-362C-8F70-4E0AAF2A7165}"/>
              </a:ext>
            </a:extLst>
          </p:cNvPr>
          <p:cNvSpPr txBox="1"/>
          <p:nvPr/>
        </p:nvSpPr>
        <p:spPr>
          <a:xfrm>
            <a:off x="323528" y="260648"/>
            <a:ext cx="8208912" cy="5940088"/>
          </a:xfrm>
          <a:prstGeom prst="rect">
            <a:avLst/>
          </a:prstGeom>
          <a:noFill/>
        </p:spPr>
        <p:txBody>
          <a:bodyPr wrap="square">
            <a:spAutoFit/>
          </a:bodyPr>
          <a:lstStyle/>
          <a:p>
            <a:endParaRPr lang="en-US" altLang="zh-CN" sz="2000" dirty="0"/>
          </a:p>
          <a:p>
            <a:r>
              <a:rPr lang="en-US" altLang="zh-CN" sz="2000" dirty="0"/>
              <a:t>1. Results indicate that frames emphasizing violent aspects of protests lead to higher perceived aggression and increased blame attribution to protesters, while frames highlighting peaceful protest activities evoke more sympathetic responses and reduced blame.</a:t>
            </a:r>
          </a:p>
          <a:p>
            <a:r>
              <a:rPr lang="en-US" altLang="zh-CN" sz="2000" dirty="0"/>
              <a:t>2. The results demonstrate that objectification strategies, which employ factual and statistical evidence, are more effective than subjectification strategies, which rely on personal testimony and opinion.</a:t>
            </a:r>
          </a:p>
          <a:p>
            <a:r>
              <a:rPr lang="en-US" altLang="zh-CN" sz="2000" dirty="0"/>
              <a:t>3. Findings reveal that precise language enhances credibility and trust, while vague language detracts from these perceptions.</a:t>
            </a:r>
          </a:p>
          <a:p>
            <a:r>
              <a:rPr lang="en-US" altLang="zh-CN" sz="2000" dirty="0"/>
              <a:t>4. Results show that L1 English authors tend to use more complex and nuanced research questions, while Chinese EFL scholars often employ more straightforward and less elaborate questions.</a:t>
            </a:r>
          </a:p>
          <a:p>
            <a:r>
              <a:rPr lang="en-US" altLang="zh-CN" sz="2000" dirty="0"/>
              <a:t>5. The results indicate that both perceived nativeness and speaker voice significantly affect evaluations, with native-like accents and confident voice qualities leading to more favorable assessments.</a:t>
            </a:r>
          </a:p>
          <a:p>
            <a:r>
              <a:rPr lang="en-US" altLang="zh-CN" sz="2000" dirty="0"/>
              <a:t>6. The findings show a gradual increase in the sophistication and frequency of logical metaphors, suggesting that targeted instruction can enhance metaphorical competence in argumentative writing.</a:t>
            </a:r>
          </a:p>
        </p:txBody>
      </p:sp>
    </p:spTree>
    <p:extLst>
      <p:ext uri="{BB962C8B-B14F-4D97-AF65-F5344CB8AC3E}">
        <p14:creationId xmlns:p14="http://schemas.microsoft.com/office/powerpoint/2010/main" val="39927918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dirty="0"/>
            </a:br>
            <a:br>
              <a:rPr lang="en-US" altLang="zh-CN" dirty="0"/>
            </a:br>
            <a:r>
              <a:rPr lang="en-US" altLang="zh-CN" dirty="0"/>
              <a:t>                    </a:t>
            </a:r>
            <a:r>
              <a:rPr lang="en-US" altLang="zh-CN" b="1" dirty="0"/>
              <a:t>Section  B	</a:t>
            </a:r>
            <a:br>
              <a:rPr lang="en-US" altLang="zh-CN" b="1" dirty="0"/>
            </a:br>
            <a:r>
              <a:rPr lang="en-US" altLang="zh-CN" b="1" dirty="0"/>
              <a:t>                    Linguistic Features </a:t>
            </a:r>
            <a:br>
              <a:rPr lang="zh-CN" altLang="zh-CN" dirty="0"/>
            </a:br>
            <a:r>
              <a:rPr lang="en-US" altLang="zh-CN" dirty="0"/>
              <a:t> </a:t>
            </a:r>
            <a:br>
              <a:rPr lang="zh-CN" altLang="zh-CN" dirty="0"/>
            </a:br>
            <a:endParaRPr lang="zh-CN" altLang="zh-CN" dirty="0"/>
          </a:p>
        </p:txBody>
      </p:sp>
      <p:sp>
        <p:nvSpPr>
          <p:cNvPr id="3" name="内容占位符 2"/>
          <p:cNvSpPr>
            <a:spLocks noGrp="1"/>
          </p:cNvSpPr>
          <p:nvPr>
            <p:ph idx="1"/>
          </p:nvPr>
        </p:nvSpPr>
        <p:spPr>
          <a:xfrm>
            <a:off x="457200" y="1857364"/>
            <a:ext cx="8229600" cy="4268799"/>
          </a:xfrm>
        </p:spPr>
        <p:txBody>
          <a:bodyPr>
            <a:normAutofit/>
          </a:bodyPr>
          <a:lstStyle/>
          <a:p>
            <a:pPr marL="0" indent="0" algn="just">
              <a:buNone/>
            </a:pPr>
            <a:r>
              <a:rPr lang="en-US" altLang="zh-CN" sz="4000" b="1" dirty="0"/>
              <a:t>5. What are the discourse markers to indicate “discussion” in abstracts? Underline them in the following sentences, paying attention to the tenses. Then try to summarize their structure. </a:t>
            </a:r>
          </a:p>
          <a:p>
            <a:pPr marL="0" indent="0" algn="just">
              <a:buNone/>
            </a:pPr>
            <a:endParaRPr lang="en-US" altLang="zh-CN" sz="4000" b="1" dirty="0"/>
          </a:p>
        </p:txBody>
      </p:sp>
      <p:pic>
        <p:nvPicPr>
          <p:cNvPr id="3074" name="Picture 2"/>
          <p:cNvPicPr>
            <a:picLocks noChangeAspect="1" noChangeArrowheads="1"/>
          </p:cNvPicPr>
          <p:nvPr/>
        </p:nvPicPr>
        <p:blipFill>
          <a:blip r:embed="rId2" cstate="print"/>
          <a:srcRect/>
          <a:stretch>
            <a:fillRect/>
          </a:stretch>
        </p:blipFill>
        <p:spPr bwMode="auto">
          <a:xfrm>
            <a:off x="500034" y="214290"/>
            <a:ext cx="2428892" cy="1428760"/>
          </a:xfrm>
          <a:prstGeom prst="rect">
            <a:avLst/>
          </a:prstGeom>
          <a:noFill/>
          <a:ln w="9525">
            <a:noFill/>
            <a:miter lim="800000"/>
            <a:headEnd/>
            <a:tailEnd/>
          </a:ln>
        </p:spPr>
      </p:pic>
    </p:spTree>
    <p:extLst>
      <p:ext uri="{BB962C8B-B14F-4D97-AF65-F5344CB8AC3E}">
        <p14:creationId xmlns:p14="http://schemas.microsoft.com/office/powerpoint/2010/main" val="34670440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D5227200-88FC-E17D-580F-08A48593E660}"/>
              </a:ext>
            </a:extLst>
          </p:cNvPr>
          <p:cNvSpPr txBox="1"/>
          <p:nvPr/>
        </p:nvSpPr>
        <p:spPr>
          <a:xfrm>
            <a:off x="107758" y="620688"/>
            <a:ext cx="8928484" cy="5016758"/>
          </a:xfrm>
          <a:prstGeom prst="rect">
            <a:avLst/>
          </a:prstGeom>
          <a:noFill/>
        </p:spPr>
        <p:txBody>
          <a:bodyPr wrap="square">
            <a:spAutoFit/>
          </a:bodyPr>
          <a:lstStyle/>
          <a:p>
            <a:endParaRPr lang="en-US" altLang="zh-CN" sz="2000" dirty="0"/>
          </a:p>
          <a:p>
            <a:r>
              <a:rPr lang="en-US" altLang="zh-CN" sz="2000" dirty="0"/>
              <a:t>1. The study contributes to the literature on persuasion and credibility in corporate communication by providing empirical evidence for the superiority of objectification strategies in CSR discourse.</a:t>
            </a:r>
          </a:p>
          <a:p>
            <a:r>
              <a:rPr lang="en-US" altLang="zh-CN" sz="2000" dirty="0"/>
              <a:t>3. The research highlights the importance of clear and specific communication in corporate contexts to foster trust and credibility among stakeholders.</a:t>
            </a:r>
          </a:p>
          <a:p>
            <a:r>
              <a:rPr lang="en-US" altLang="zh-CN" sz="2000" dirty="0"/>
              <a:t>3. The findings suggest that targeted training in research question formulation could benefit Chinese EFL scholars, enhancing their academic writing skills and research outputs.</a:t>
            </a:r>
          </a:p>
          <a:p>
            <a:r>
              <a:rPr lang="en-US" altLang="zh-CN" sz="2000" dirty="0"/>
              <a:t>4. The findings have pedagogical implications for teaching vocabulary and reading comprehension in contexts involving historical and contemporary discussions of war.</a:t>
            </a:r>
          </a:p>
          <a:p>
            <a:r>
              <a:rPr lang="en-US" altLang="zh-CN" sz="2000" dirty="0"/>
              <a:t>5. The study provides insights into the development of advanced writing skills in EFL contexts and offers practical implications for teaching metaphor usage.</a:t>
            </a:r>
          </a:p>
          <a:p>
            <a:r>
              <a:rPr lang="en-US" altLang="zh-CN" sz="2000" dirty="0"/>
              <a:t>6. Results suggest that priming can be further examined as an intervention procedure for grammar, indicating the potential efficacy of grammar intervention using a syntactic priming task.</a:t>
            </a:r>
            <a:endParaRPr lang="zh-CN" altLang="en-US" sz="2000" dirty="0"/>
          </a:p>
        </p:txBody>
      </p:sp>
    </p:spTree>
    <p:extLst>
      <p:ext uri="{BB962C8B-B14F-4D97-AF65-F5344CB8AC3E}">
        <p14:creationId xmlns:p14="http://schemas.microsoft.com/office/powerpoint/2010/main" val="40625013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571868" y="285728"/>
            <a:ext cx="4829180" cy="1643074"/>
          </a:xfrm>
        </p:spPr>
        <p:txBody>
          <a:bodyPr>
            <a:normAutofit/>
          </a:bodyPr>
          <a:lstStyle/>
          <a:p>
            <a:pPr algn="ctr">
              <a:buNone/>
            </a:pPr>
            <a:r>
              <a:rPr lang="en-US" altLang="zh-CN" sz="4800" b="1" dirty="0"/>
              <a:t>      </a:t>
            </a:r>
            <a:r>
              <a:rPr lang="en-US" altLang="zh-CN" sz="4000" b="1" dirty="0"/>
              <a:t>Section  A	</a:t>
            </a:r>
          </a:p>
          <a:p>
            <a:pPr algn="ctr">
              <a:buNone/>
            </a:pPr>
            <a:r>
              <a:rPr lang="en-US" altLang="zh-CN" sz="4000" b="1" dirty="0"/>
              <a:t> IMRC Format</a:t>
            </a:r>
            <a:endParaRPr lang="zh-CN" altLang="zh-CN" sz="4000" b="1" i="1" dirty="0"/>
          </a:p>
          <a:p>
            <a:pPr>
              <a:buNone/>
            </a:pPr>
            <a:endParaRPr lang="zh-CN" altLang="en-US" dirty="0"/>
          </a:p>
        </p:txBody>
      </p:sp>
      <p:pic>
        <p:nvPicPr>
          <p:cNvPr id="2050" name="Picture 2"/>
          <p:cNvPicPr>
            <a:picLocks noChangeAspect="1" noChangeArrowheads="1"/>
          </p:cNvPicPr>
          <p:nvPr/>
        </p:nvPicPr>
        <p:blipFill>
          <a:blip r:embed="rId2" cstate="print"/>
          <a:srcRect/>
          <a:stretch>
            <a:fillRect/>
          </a:stretch>
        </p:blipFill>
        <p:spPr bwMode="auto">
          <a:xfrm>
            <a:off x="500035" y="285728"/>
            <a:ext cx="3000396" cy="1714512"/>
          </a:xfrm>
          <a:prstGeom prst="rect">
            <a:avLst/>
          </a:prstGeom>
          <a:noFill/>
          <a:ln w="9525">
            <a:noFill/>
            <a:miter lim="800000"/>
            <a:headEnd/>
            <a:tailEnd/>
          </a:ln>
        </p:spPr>
      </p:pic>
      <p:sp>
        <p:nvSpPr>
          <p:cNvPr id="5" name="文本框 4">
            <a:extLst>
              <a:ext uri="{FF2B5EF4-FFF2-40B4-BE49-F238E27FC236}">
                <a16:creationId xmlns:a16="http://schemas.microsoft.com/office/drawing/2014/main" id="{AF637850-DF2D-45F6-B437-36D5FB1F687E}"/>
              </a:ext>
            </a:extLst>
          </p:cNvPr>
          <p:cNvSpPr txBox="1"/>
          <p:nvPr/>
        </p:nvSpPr>
        <p:spPr>
          <a:xfrm>
            <a:off x="500035" y="2551837"/>
            <a:ext cx="7901013" cy="3508653"/>
          </a:xfrm>
          <a:prstGeom prst="rect">
            <a:avLst/>
          </a:prstGeom>
          <a:noFill/>
        </p:spPr>
        <p:txBody>
          <a:bodyPr wrap="square">
            <a:spAutoFit/>
          </a:bodyPr>
          <a:lstStyle/>
          <a:p>
            <a:r>
              <a:rPr lang="en-US" altLang="zh-CN" b="1" dirty="0"/>
              <a:t>2. What is a proper length of an abstract in a journal? Tick the correct statements about the normal requirement of the length. </a:t>
            </a:r>
          </a:p>
          <a:p>
            <a:endParaRPr lang="en-US" altLang="zh-CN" b="1" dirty="0"/>
          </a:p>
          <a:p>
            <a:pPr marL="342900" indent="-342900">
              <a:buAutoNum type="arabicParenR"/>
            </a:pPr>
            <a:r>
              <a:rPr lang="en-US" altLang="zh-CN" sz="2400" dirty="0">
                <a:solidFill>
                  <a:schemeClr val="tx2">
                    <a:lumMod val="60000"/>
                    <a:lumOff val="40000"/>
                  </a:schemeClr>
                </a:solidFill>
              </a:rPr>
              <a:t>It is required by a specific journal. </a:t>
            </a:r>
          </a:p>
          <a:p>
            <a:pPr marL="342900" indent="-342900">
              <a:buAutoNum type="arabicParenR"/>
            </a:pPr>
            <a:r>
              <a:rPr lang="en-US" altLang="zh-CN" sz="2400" dirty="0">
                <a:solidFill>
                  <a:schemeClr val="tx2">
                    <a:lumMod val="60000"/>
                    <a:lumOff val="40000"/>
                  </a:schemeClr>
                </a:solidFill>
              </a:rPr>
              <a:t>It is decided by a particular discipline. </a:t>
            </a:r>
          </a:p>
          <a:p>
            <a:pPr marL="342900" indent="-342900">
              <a:buAutoNum type="arabicParenR"/>
            </a:pPr>
            <a:r>
              <a:rPr lang="en-US" altLang="zh-CN" sz="2400" dirty="0">
                <a:solidFill>
                  <a:schemeClr val="tx2">
                    <a:lumMod val="60000"/>
                    <a:lumOff val="40000"/>
                  </a:schemeClr>
                </a:solidFill>
              </a:rPr>
              <a:t>It depends on the total number of words of the paper. </a:t>
            </a:r>
          </a:p>
          <a:p>
            <a:pPr marL="342900" indent="-342900">
              <a:buAutoNum type="arabicParenR"/>
            </a:pPr>
            <a:r>
              <a:rPr lang="en-US" altLang="zh-CN" sz="2400" dirty="0">
                <a:solidFill>
                  <a:schemeClr val="tx2">
                    <a:lumMod val="60000"/>
                    <a:lumOff val="40000"/>
                  </a:schemeClr>
                </a:solidFill>
              </a:rPr>
              <a:t>Generally, the length should be 5% of the total paper. </a:t>
            </a:r>
          </a:p>
          <a:p>
            <a:pPr marL="342900" indent="-342900">
              <a:buAutoNum type="arabicParenR"/>
            </a:pPr>
            <a:r>
              <a:rPr lang="en-US" altLang="zh-CN" sz="2400" dirty="0">
                <a:solidFill>
                  <a:schemeClr val="tx2">
                    <a:lumMod val="60000"/>
                    <a:lumOff val="40000"/>
                  </a:schemeClr>
                </a:solidFill>
              </a:rPr>
              <a:t>It is normally about 300 English words. </a:t>
            </a:r>
          </a:p>
          <a:p>
            <a:pPr marL="342900" indent="-342900">
              <a:buAutoNum type="arabicParenR"/>
            </a:pPr>
            <a:r>
              <a:rPr lang="en-US" altLang="zh-CN" sz="2400" dirty="0">
                <a:solidFill>
                  <a:schemeClr val="tx2">
                    <a:lumMod val="60000"/>
                    <a:lumOff val="40000"/>
                  </a:schemeClr>
                </a:solidFill>
              </a:rPr>
              <a:t>The writer decides the length according to his/her needs. </a:t>
            </a:r>
          </a:p>
          <a:p>
            <a:pPr marL="342900" indent="-342900">
              <a:buAutoNum type="arabicParenR"/>
            </a:pPr>
            <a:r>
              <a:rPr lang="en-US" altLang="zh-CN" sz="2400" dirty="0">
                <a:solidFill>
                  <a:schemeClr val="tx2">
                    <a:lumMod val="60000"/>
                    <a:lumOff val="40000"/>
                  </a:schemeClr>
                </a:solidFill>
              </a:rPr>
              <a:t>It should normally contain no less than 250 content words.</a:t>
            </a:r>
            <a:endParaRPr lang="zh-CN" altLang="en-US" sz="2400" dirty="0">
              <a:solidFill>
                <a:schemeClr val="tx2">
                  <a:lumMod val="60000"/>
                  <a:lumOff val="40000"/>
                </a:schemeClr>
              </a:solidFill>
            </a:endParaRPr>
          </a:p>
        </p:txBody>
      </p:sp>
      <p:sp>
        <p:nvSpPr>
          <p:cNvPr id="2" name="笑脸 1">
            <a:extLst>
              <a:ext uri="{FF2B5EF4-FFF2-40B4-BE49-F238E27FC236}">
                <a16:creationId xmlns:a16="http://schemas.microsoft.com/office/drawing/2014/main" id="{702026AE-DCF7-ECA2-AD0C-421832319963}"/>
              </a:ext>
            </a:extLst>
          </p:cNvPr>
          <p:cNvSpPr/>
          <p:nvPr/>
        </p:nvSpPr>
        <p:spPr>
          <a:xfrm>
            <a:off x="179512" y="3429000"/>
            <a:ext cx="320523" cy="288032"/>
          </a:xfrm>
          <a:prstGeom prst="smileyFace">
            <a:avLst/>
          </a:prstGeom>
          <a:solidFill>
            <a:schemeClr val="accent2">
              <a:lumMod val="20000"/>
              <a:lumOff val="8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笑脸 3">
            <a:extLst>
              <a:ext uri="{FF2B5EF4-FFF2-40B4-BE49-F238E27FC236}">
                <a16:creationId xmlns:a16="http://schemas.microsoft.com/office/drawing/2014/main" id="{FF1ABB38-6542-8906-E71D-39A9602CCCB6}"/>
              </a:ext>
            </a:extLst>
          </p:cNvPr>
          <p:cNvSpPr/>
          <p:nvPr/>
        </p:nvSpPr>
        <p:spPr>
          <a:xfrm>
            <a:off x="179511" y="4149080"/>
            <a:ext cx="320523" cy="288032"/>
          </a:xfrm>
          <a:prstGeom prst="smileyFace">
            <a:avLst/>
          </a:prstGeom>
          <a:solidFill>
            <a:schemeClr val="accent2">
              <a:lumMod val="20000"/>
              <a:lumOff val="8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笑脸 5">
            <a:extLst>
              <a:ext uri="{FF2B5EF4-FFF2-40B4-BE49-F238E27FC236}">
                <a16:creationId xmlns:a16="http://schemas.microsoft.com/office/drawing/2014/main" id="{D8A5C49B-2E48-88C2-C4FD-B85DEEB05130}"/>
              </a:ext>
            </a:extLst>
          </p:cNvPr>
          <p:cNvSpPr/>
          <p:nvPr/>
        </p:nvSpPr>
        <p:spPr>
          <a:xfrm>
            <a:off x="179511" y="4581128"/>
            <a:ext cx="320523" cy="288032"/>
          </a:xfrm>
          <a:prstGeom prst="smileyFace">
            <a:avLst/>
          </a:prstGeom>
          <a:solidFill>
            <a:schemeClr val="accent2">
              <a:lumMod val="20000"/>
              <a:lumOff val="8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笑脸 6">
            <a:extLst>
              <a:ext uri="{FF2B5EF4-FFF2-40B4-BE49-F238E27FC236}">
                <a16:creationId xmlns:a16="http://schemas.microsoft.com/office/drawing/2014/main" id="{BCCCCEEB-73FD-9A22-DF4D-C3C982EB14E8}"/>
              </a:ext>
            </a:extLst>
          </p:cNvPr>
          <p:cNvSpPr/>
          <p:nvPr/>
        </p:nvSpPr>
        <p:spPr>
          <a:xfrm>
            <a:off x="196466" y="5661248"/>
            <a:ext cx="320523" cy="288032"/>
          </a:xfrm>
          <a:prstGeom prst="smileyFace">
            <a:avLst/>
          </a:prstGeom>
          <a:solidFill>
            <a:schemeClr val="accent2">
              <a:lumMod val="20000"/>
              <a:lumOff val="8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00042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animBg="1"/>
      <p:bldP spid="7"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dirty="0"/>
            </a:br>
            <a:br>
              <a:rPr lang="en-US" altLang="zh-CN" dirty="0"/>
            </a:br>
            <a:r>
              <a:rPr lang="en-US" altLang="zh-CN" dirty="0"/>
              <a:t>                    </a:t>
            </a:r>
            <a:r>
              <a:rPr lang="en-US" altLang="zh-CN" b="1" dirty="0"/>
              <a:t>Section  B	</a:t>
            </a:r>
            <a:br>
              <a:rPr lang="en-US" altLang="zh-CN" b="1" dirty="0"/>
            </a:br>
            <a:r>
              <a:rPr lang="en-US" altLang="zh-CN" b="1" dirty="0"/>
              <a:t>                    Linguistic Features </a:t>
            </a:r>
            <a:br>
              <a:rPr lang="zh-CN" altLang="zh-CN" dirty="0"/>
            </a:br>
            <a:r>
              <a:rPr lang="en-US" altLang="zh-CN" dirty="0"/>
              <a:t> </a:t>
            </a:r>
            <a:br>
              <a:rPr lang="zh-CN" altLang="zh-CN" dirty="0"/>
            </a:br>
            <a:endParaRPr lang="zh-CN" altLang="zh-CN" dirty="0"/>
          </a:p>
        </p:txBody>
      </p:sp>
      <p:sp>
        <p:nvSpPr>
          <p:cNvPr id="3" name="内容占位符 2"/>
          <p:cNvSpPr>
            <a:spLocks noGrp="1"/>
          </p:cNvSpPr>
          <p:nvPr>
            <p:ph idx="1"/>
          </p:nvPr>
        </p:nvSpPr>
        <p:spPr>
          <a:xfrm>
            <a:off x="457200" y="1857364"/>
            <a:ext cx="8229600" cy="4268799"/>
          </a:xfrm>
        </p:spPr>
        <p:txBody>
          <a:bodyPr>
            <a:normAutofit/>
          </a:bodyPr>
          <a:lstStyle/>
          <a:p>
            <a:pPr marL="0" indent="0" algn="just">
              <a:buNone/>
            </a:pPr>
            <a:endParaRPr lang="en-US" altLang="zh-CN" sz="2800" dirty="0"/>
          </a:p>
          <a:p>
            <a:pPr marL="0" indent="0" algn="just">
              <a:buNone/>
            </a:pPr>
            <a:endParaRPr lang="en-US" altLang="zh-CN" sz="2800" dirty="0"/>
          </a:p>
          <a:p>
            <a:pPr marL="0" indent="0" algn="just">
              <a:buNone/>
            </a:pPr>
            <a:r>
              <a:rPr lang="en-US" altLang="zh-CN" sz="2800" dirty="0"/>
              <a:t>6. Discuss with your partner: Should you write your abstract before or after you finish the paper? What is your strategy for deciding Keywords?</a:t>
            </a:r>
            <a:endParaRPr lang="zh-CN" altLang="en-US" sz="2800" dirty="0">
              <a:solidFill>
                <a:srgbClr val="00B050"/>
              </a:solidFill>
            </a:endParaRPr>
          </a:p>
        </p:txBody>
      </p:sp>
      <p:pic>
        <p:nvPicPr>
          <p:cNvPr id="3074" name="Picture 2"/>
          <p:cNvPicPr>
            <a:picLocks noChangeAspect="1" noChangeArrowheads="1"/>
          </p:cNvPicPr>
          <p:nvPr/>
        </p:nvPicPr>
        <p:blipFill>
          <a:blip r:embed="rId2" cstate="print"/>
          <a:srcRect/>
          <a:stretch>
            <a:fillRect/>
          </a:stretch>
        </p:blipFill>
        <p:spPr bwMode="auto">
          <a:xfrm>
            <a:off x="500034" y="214290"/>
            <a:ext cx="2428892" cy="1428760"/>
          </a:xfrm>
          <a:prstGeom prst="rect">
            <a:avLst/>
          </a:prstGeom>
          <a:noFill/>
          <a:ln w="9525">
            <a:noFill/>
            <a:miter lim="800000"/>
            <a:headEnd/>
            <a:tailEnd/>
          </a:ln>
        </p:spPr>
      </p:pic>
      <p:grpSp>
        <p:nvGrpSpPr>
          <p:cNvPr id="4" name="组合 3">
            <a:extLst>
              <a:ext uri="{FF2B5EF4-FFF2-40B4-BE49-F238E27FC236}">
                <a16:creationId xmlns:a16="http://schemas.microsoft.com/office/drawing/2014/main" id="{B6F8EE18-1145-539E-6D7E-E95E0D70B0B3}"/>
              </a:ext>
            </a:extLst>
          </p:cNvPr>
          <p:cNvGrpSpPr/>
          <p:nvPr/>
        </p:nvGrpSpPr>
        <p:grpSpPr>
          <a:xfrm>
            <a:off x="1090464" y="4641379"/>
            <a:ext cx="7596336" cy="1207785"/>
            <a:chOff x="474218" y="4031528"/>
            <a:chExt cx="7596336" cy="1207785"/>
          </a:xfrm>
        </p:grpSpPr>
        <p:sp>
          <p:nvSpPr>
            <p:cNvPr id="5" name="文本框 4">
              <a:extLst>
                <a:ext uri="{FF2B5EF4-FFF2-40B4-BE49-F238E27FC236}">
                  <a16:creationId xmlns:a16="http://schemas.microsoft.com/office/drawing/2014/main" id="{E4E386F2-2060-4E72-4D00-E0D251E0FD35}"/>
                </a:ext>
              </a:extLst>
            </p:cNvPr>
            <p:cNvSpPr txBox="1"/>
            <p:nvPr/>
          </p:nvSpPr>
          <p:spPr>
            <a:xfrm>
              <a:off x="1733850" y="4315983"/>
              <a:ext cx="6336704" cy="923330"/>
            </a:xfrm>
            <a:prstGeom prst="rect">
              <a:avLst/>
            </a:prstGeom>
            <a:noFill/>
            <a:ln>
              <a:solidFill>
                <a:schemeClr val="tx1"/>
              </a:solidFill>
            </a:ln>
          </p:spPr>
          <p:txBody>
            <a:bodyPr wrap="square" rtlCol="0">
              <a:spAutoFit/>
            </a:bodyPr>
            <a:lstStyle/>
            <a:p>
              <a:r>
                <a:rPr lang="en-US" altLang="zh-CN" dirty="0"/>
                <a:t>an abstract is always written after the paper is finished so that the main points are easily identified and ranked according to their importance. this is also true for keywords selection</a:t>
              </a:r>
              <a:endParaRPr lang="zh-CN" altLang="en-US" dirty="0"/>
            </a:p>
          </p:txBody>
        </p:sp>
        <p:cxnSp>
          <p:nvCxnSpPr>
            <p:cNvPr id="6" name="直接连接符 5">
              <a:extLst>
                <a:ext uri="{FF2B5EF4-FFF2-40B4-BE49-F238E27FC236}">
                  <a16:creationId xmlns:a16="http://schemas.microsoft.com/office/drawing/2014/main" id="{3E6AA53B-15A3-5C47-F6AC-E5365BCD83DC}"/>
                </a:ext>
              </a:extLst>
            </p:cNvPr>
            <p:cNvCxnSpPr>
              <a:cxnSpLocks/>
              <a:endCxn id="5" idx="1"/>
            </p:cNvCxnSpPr>
            <p:nvPr/>
          </p:nvCxnSpPr>
          <p:spPr>
            <a:xfrm>
              <a:off x="474218" y="4031528"/>
              <a:ext cx="1259632" cy="746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1445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D6F865-CFC6-4FD0-AA4A-767DBC128871}"/>
              </a:ext>
            </a:extLst>
          </p:cNvPr>
          <p:cNvSpPr>
            <a:spLocks noGrp="1"/>
          </p:cNvSpPr>
          <p:nvPr>
            <p:ph type="title"/>
          </p:nvPr>
        </p:nvSpPr>
        <p:spPr/>
        <p:txBody>
          <a:bodyPr/>
          <a:lstStyle/>
          <a:p>
            <a:r>
              <a:rPr lang="en-US" altLang="zh-CN" dirty="0">
                <a:solidFill>
                  <a:srgbClr val="C00000"/>
                </a:solidFill>
              </a:rPr>
              <a:t>Summary</a:t>
            </a:r>
            <a:r>
              <a:rPr lang="en-US" altLang="zh-CN" dirty="0"/>
              <a:t> </a:t>
            </a:r>
            <a:endParaRPr lang="zh-CN" altLang="en-US" dirty="0"/>
          </a:p>
        </p:txBody>
      </p:sp>
      <p:sp>
        <p:nvSpPr>
          <p:cNvPr id="3" name="内容占位符 2">
            <a:extLst>
              <a:ext uri="{FF2B5EF4-FFF2-40B4-BE49-F238E27FC236}">
                <a16:creationId xmlns:a16="http://schemas.microsoft.com/office/drawing/2014/main" id="{C5B26359-5020-4B6C-9733-9ADBDE16C2BB}"/>
              </a:ext>
            </a:extLst>
          </p:cNvPr>
          <p:cNvSpPr>
            <a:spLocks noGrp="1"/>
          </p:cNvSpPr>
          <p:nvPr>
            <p:ph idx="1"/>
          </p:nvPr>
        </p:nvSpPr>
        <p:spPr/>
        <p:txBody>
          <a:bodyPr>
            <a:normAutofit fontScale="70000" lnSpcReduction="20000"/>
          </a:bodyPr>
          <a:lstStyle/>
          <a:p>
            <a:pPr marL="0" indent="0" algn="ctr">
              <a:lnSpc>
                <a:spcPct val="120000"/>
              </a:lnSpc>
              <a:buNone/>
            </a:pPr>
            <a:r>
              <a:rPr lang="en-US" altLang="zh-CN" sz="4600" b="1" dirty="0">
                <a:solidFill>
                  <a:srgbClr val="00B0F0"/>
                </a:solidFill>
              </a:rPr>
              <a:t>Section A </a:t>
            </a:r>
          </a:p>
          <a:p>
            <a:pPr marL="0" indent="0" algn="just">
              <a:buNone/>
            </a:pPr>
            <a:r>
              <a:rPr lang="en-US" altLang="zh-CN" dirty="0"/>
              <a:t>      An abstract plays a foregoing role to introduce the complete picture of the paper. A good abstract always consists of key points of all the IMRC. Research aim should be reported. An infinitive phrase is usually enough for it and regular method is written as its main clause. Or alternatively, a sentence or sentences may 16 17 Unit 3 Abstract 63 be used. Sometimes necessary background knowledge or theory is indispensable. A special approach created by the writer has to be introduced briefly. Major tendencies and significant individual or grouped results are emphasized. The discussion with conclusion based on the data is another focal point of the abstract. An abstract should be written after its complete paper is finished and the most important points should be briefly presented. It is not recommended to only report RD, although the capacity of an abstract is limited.</a:t>
            </a:r>
            <a:endParaRPr lang="zh-CN" altLang="en-US" dirty="0"/>
          </a:p>
        </p:txBody>
      </p:sp>
    </p:spTree>
    <p:extLst>
      <p:ext uri="{BB962C8B-B14F-4D97-AF65-F5344CB8AC3E}">
        <p14:creationId xmlns:p14="http://schemas.microsoft.com/office/powerpoint/2010/main" val="11225452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10E5E1-0CB3-49B0-BCF8-CEBD29C49BBF}"/>
              </a:ext>
            </a:extLst>
          </p:cNvPr>
          <p:cNvSpPr>
            <a:spLocks noGrp="1"/>
          </p:cNvSpPr>
          <p:nvPr>
            <p:ph type="title"/>
          </p:nvPr>
        </p:nvSpPr>
        <p:spPr/>
        <p:txBody>
          <a:bodyPr/>
          <a:lstStyle/>
          <a:p>
            <a:r>
              <a:rPr lang="en-US" altLang="zh-CN" dirty="0">
                <a:solidFill>
                  <a:srgbClr val="C00000"/>
                </a:solidFill>
              </a:rPr>
              <a:t>Summary</a:t>
            </a:r>
            <a:r>
              <a:rPr lang="en-US" altLang="zh-CN" dirty="0"/>
              <a:t> </a:t>
            </a:r>
            <a:endParaRPr lang="zh-CN" altLang="en-US" dirty="0"/>
          </a:p>
        </p:txBody>
      </p:sp>
      <p:sp>
        <p:nvSpPr>
          <p:cNvPr id="3" name="内容占位符 2">
            <a:extLst>
              <a:ext uri="{FF2B5EF4-FFF2-40B4-BE49-F238E27FC236}">
                <a16:creationId xmlns:a16="http://schemas.microsoft.com/office/drawing/2014/main" id="{B95BB316-B262-4D50-B6FC-C316D27AE54C}"/>
              </a:ext>
            </a:extLst>
          </p:cNvPr>
          <p:cNvSpPr>
            <a:spLocks noGrp="1"/>
          </p:cNvSpPr>
          <p:nvPr>
            <p:ph idx="1"/>
          </p:nvPr>
        </p:nvSpPr>
        <p:spPr/>
        <p:txBody>
          <a:bodyPr>
            <a:normAutofit fontScale="70000" lnSpcReduction="20000"/>
          </a:bodyPr>
          <a:lstStyle/>
          <a:p>
            <a:pPr marL="0" indent="0" algn="ctr">
              <a:buNone/>
            </a:pPr>
            <a:r>
              <a:rPr lang="en-US" altLang="zh-CN" sz="3200" b="1" dirty="0">
                <a:solidFill>
                  <a:srgbClr val="00B0F0"/>
                </a:solidFill>
              </a:rPr>
              <a:t>Section B</a:t>
            </a:r>
          </a:p>
          <a:p>
            <a:pPr marL="0" indent="0" algn="just">
              <a:buNone/>
            </a:pPr>
            <a:r>
              <a:rPr lang="en-US" altLang="zh-CN" dirty="0"/>
              <a:t>    Tenses are complicated in sections and also different in journals. Following the grammatical rules of tenses, they generally indicate particular academic meanings: </a:t>
            </a:r>
          </a:p>
          <a:p>
            <a:pPr marL="514350" indent="-514350" algn="just">
              <a:buAutoNum type="alphaLcParenR"/>
            </a:pPr>
            <a:r>
              <a:rPr lang="en-US" altLang="zh-CN" dirty="0"/>
              <a:t>Present tense: Something happens at present time or is generally true. </a:t>
            </a:r>
          </a:p>
          <a:p>
            <a:pPr marL="514350" indent="-514350" algn="just">
              <a:buAutoNum type="alphaLcParenR"/>
            </a:pPr>
            <a:r>
              <a:rPr lang="en-US" altLang="zh-CN" dirty="0"/>
              <a:t>Present perfect tense: Something has finished or has been done in the past which has effects now. </a:t>
            </a:r>
          </a:p>
          <a:p>
            <a:pPr marL="514350" indent="-514350" algn="just">
              <a:buAutoNum type="alphaLcParenR"/>
            </a:pPr>
            <a:r>
              <a:rPr lang="en-US" altLang="zh-CN" dirty="0"/>
              <a:t>Present modal: Something is possible at a different degree. </a:t>
            </a:r>
          </a:p>
          <a:p>
            <a:pPr marL="514350" indent="-514350" algn="just">
              <a:buAutoNum type="alphaLcParenR"/>
            </a:pPr>
            <a:r>
              <a:rPr lang="en-US" altLang="zh-CN" dirty="0"/>
              <a:t>Past tense: Something occurred or was done in the past. </a:t>
            </a:r>
          </a:p>
          <a:p>
            <a:pPr marL="514350" indent="-514350" algn="just">
              <a:buAutoNum type="alphaLcParenR"/>
            </a:pPr>
            <a:r>
              <a:rPr lang="en-US" altLang="zh-CN" dirty="0"/>
              <a:t>Present modals: Some points are presented to be certain to some degree in a certain circumstance. </a:t>
            </a:r>
          </a:p>
          <a:p>
            <a:pPr marL="514350" indent="-514350" algn="just">
              <a:buAutoNum type="alphaLcParenR"/>
            </a:pPr>
            <a:r>
              <a:rPr lang="en-US" altLang="zh-CN" dirty="0"/>
              <a:t>Past modal: Some points are tentative at the moment. </a:t>
            </a:r>
          </a:p>
          <a:p>
            <a:pPr marL="514350" indent="-514350" algn="just">
              <a:buAutoNum type="alphaLcParenR"/>
            </a:pPr>
            <a:r>
              <a:rPr lang="en-US" altLang="zh-CN" dirty="0"/>
              <a:t>Future: Predictions or actions which will take place in the future.</a:t>
            </a:r>
            <a:endParaRPr lang="en-US" altLang="zh-CN" sz="3200" b="1" dirty="0">
              <a:solidFill>
                <a:srgbClr val="00B0F0"/>
              </a:solidFill>
            </a:endParaRPr>
          </a:p>
          <a:p>
            <a:pPr marL="0" indent="0" algn="ctr">
              <a:buNone/>
            </a:pPr>
            <a:endParaRPr lang="en-US" altLang="zh-CN" sz="3200" b="1" dirty="0">
              <a:solidFill>
                <a:srgbClr val="00B0F0"/>
              </a:solidFill>
            </a:endParaRPr>
          </a:p>
          <a:p>
            <a:endParaRPr lang="zh-CN" altLang="en-US" dirty="0"/>
          </a:p>
        </p:txBody>
      </p:sp>
    </p:spTree>
    <p:extLst>
      <p:ext uri="{BB962C8B-B14F-4D97-AF65-F5344CB8AC3E}">
        <p14:creationId xmlns:p14="http://schemas.microsoft.com/office/powerpoint/2010/main" val="39926957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10E5E1-0CB3-49B0-BCF8-CEBD29C49BBF}"/>
              </a:ext>
            </a:extLst>
          </p:cNvPr>
          <p:cNvSpPr>
            <a:spLocks noGrp="1"/>
          </p:cNvSpPr>
          <p:nvPr>
            <p:ph type="title"/>
          </p:nvPr>
        </p:nvSpPr>
        <p:spPr/>
        <p:txBody>
          <a:bodyPr/>
          <a:lstStyle/>
          <a:p>
            <a:r>
              <a:rPr lang="en-US" altLang="zh-CN" dirty="0">
                <a:solidFill>
                  <a:srgbClr val="C00000"/>
                </a:solidFill>
              </a:rPr>
              <a:t>Summary</a:t>
            </a:r>
            <a:r>
              <a:rPr lang="en-US" altLang="zh-CN" dirty="0"/>
              <a:t> </a:t>
            </a:r>
            <a:endParaRPr lang="zh-CN" altLang="en-US" dirty="0"/>
          </a:p>
        </p:txBody>
      </p:sp>
      <p:sp>
        <p:nvSpPr>
          <p:cNvPr id="3" name="内容占位符 2">
            <a:extLst>
              <a:ext uri="{FF2B5EF4-FFF2-40B4-BE49-F238E27FC236}">
                <a16:creationId xmlns:a16="http://schemas.microsoft.com/office/drawing/2014/main" id="{B95BB316-B262-4D50-B6FC-C316D27AE54C}"/>
              </a:ext>
            </a:extLst>
          </p:cNvPr>
          <p:cNvSpPr>
            <a:spLocks noGrp="1"/>
          </p:cNvSpPr>
          <p:nvPr>
            <p:ph idx="1"/>
          </p:nvPr>
        </p:nvSpPr>
        <p:spPr/>
        <p:txBody>
          <a:bodyPr>
            <a:normAutofit fontScale="62500" lnSpcReduction="20000"/>
          </a:bodyPr>
          <a:lstStyle/>
          <a:p>
            <a:pPr marL="0" indent="0" algn="ctr">
              <a:buNone/>
            </a:pPr>
            <a:r>
              <a:rPr lang="en-US" altLang="zh-CN" b="1" dirty="0">
                <a:solidFill>
                  <a:srgbClr val="00B0F0"/>
                </a:solidFill>
              </a:rPr>
              <a:t>Section B</a:t>
            </a:r>
          </a:p>
          <a:p>
            <a:pPr marL="0" indent="0" algn="just">
              <a:buNone/>
            </a:pPr>
            <a:r>
              <a:rPr lang="en-US" altLang="zh-CN" dirty="0"/>
              <a:t>    Although tenses are used in a diversified way in different journals, they usually follow the regulation that past indicates Materials and Methods as well as Results because a research process occurred in the past. Present and present perfect are used in Introduction and Discussion and Conclusion since previous research work is regarded valuable or available and new findings are generally true. </a:t>
            </a:r>
          </a:p>
          <a:p>
            <a:pPr marL="0" indent="0" algn="just">
              <a:buNone/>
            </a:pPr>
            <a:r>
              <a:rPr lang="en-US" altLang="zh-CN" dirty="0"/>
              <a:t>    Different from Chinese, English is a language which shows particular functions with obviously distinctive discourse markers and habitual expressions. Therefore, we have to be familiar with them so as to accurately and efficiently use them. </a:t>
            </a:r>
          </a:p>
          <a:p>
            <a:pPr marL="0" indent="0" algn="just">
              <a:buNone/>
            </a:pPr>
            <a:r>
              <a:rPr lang="en-US" altLang="zh-CN" dirty="0"/>
              <a:t>    It is not a good idea to put all pieces of information in one very long sentence. Although long and complex sentences are a feature of formal style, excessively long ones are awkward in style. We have to follow grammatical rules to write appropriate and regular simple, compound and complex sentences.</a:t>
            </a:r>
            <a:endParaRPr lang="en-US" altLang="zh-CN" b="1" dirty="0">
              <a:solidFill>
                <a:srgbClr val="00B0F0"/>
              </a:solidFill>
            </a:endParaRPr>
          </a:p>
          <a:p>
            <a:pPr marL="0" indent="0" algn="ctr">
              <a:buNone/>
            </a:pPr>
            <a:endParaRPr lang="en-US" altLang="zh-CN" sz="3200" b="1" dirty="0">
              <a:solidFill>
                <a:srgbClr val="00B0F0"/>
              </a:solidFill>
            </a:endParaRPr>
          </a:p>
          <a:p>
            <a:endParaRPr lang="zh-CN" altLang="en-US" dirty="0"/>
          </a:p>
        </p:txBody>
      </p:sp>
    </p:spTree>
    <p:extLst>
      <p:ext uri="{BB962C8B-B14F-4D97-AF65-F5344CB8AC3E}">
        <p14:creationId xmlns:p14="http://schemas.microsoft.com/office/powerpoint/2010/main" val="358056829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a:xfrm>
            <a:off x="2071670" y="274638"/>
            <a:ext cx="6615130" cy="1143000"/>
          </a:xfrm>
        </p:spPr>
        <p:txBody>
          <a:bodyPr>
            <a:normAutofit fontScale="90000"/>
          </a:bodyPr>
          <a:lstStyle/>
          <a:p>
            <a:r>
              <a:rPr lang="en-US" altLang="zh-CN" dirty="0"/>
              <a:t>             </a:t>
            </a:r>
            <a:br>
              <a:rPr lang="en-US" altLang="zh-CN" dirty="0"/>
            </a:br>
            <a:r>
              <a:rPr lang="en-US" altLang="zh-CN" dirty="0"/>
              <a:t>   </a:t>
            </a:r>
            <a:r>
              <a:rPr lang="en-US" altLang="zh-CN" b="1" dirty="0"/>
              <a:t>Section  C	</a:t>
            </a:r>
            <a:br>
              <a:rPr lang="en-US" altLang="zh-CN" b="1" dirty="0"/>
            </a:br>
            <a:r>
              <a:rPr lang="en-US" altLang="zh-CN" b="1" dirty="0"/>
              <a:t>Formal Language </a:t>
            </a:r>
            <a:br>
              <a:rPr lang="zh-CN" altLang="zh-CN" dirty="0"/>
            </a:br>
            <a:endParaRPr lang="zh-CN" altLang="en-US" dirty="0"/>
          </a:p>
        </p:txBody>
      </p:sp>
      <p:sp>
        <p:nvSpPr>
          <p:cNvPr id="3" name="内容占位符 2"/>
          <p:cNvSpPr>
            <a:spLocks noGrp="1"/>
          </p:cNvSpPr>
          <p:nvPr>
            <p:ph idx="1"/>
          </p:nvPr>
        </p:nvSpPr>
        <p:spPr>
          <a:xfrm>
            <a:off x="323528" y="1489084"/>
            <a:ext cx="8363272" cy="5094278"/>
          </a:xfrm>
        </p:spPr>
        <p:txBody>
          <a:bodyPr>
            <a:normAutofit/>
          </a:bodyPr>
          <a:lstStyle/>
          <a:p>
            <a:pPr marL="457200" indent="-457200" algn="just">
              <a:buAutoNum type="arabicPeriod"/>
            </a:pPr>
            <a:r>
              <a:rPr lang="en-US" altLang="zh-CN" sz="2000" dirty="0"/>
              <a:t>Formal style is shown in all levels of language as we have discussed. Try to distinguish the formal expressions from the less formal or informal ones and then match the rules.</a:t>
            </a:r>
          </a:p>
          <a:p>
            <a:pPr marL="0" indent="0" algn="just">
              <a:buNone/>
            </a:pPr>
            <a:endParaRPr lang="en-US" altLang="zh-CN" sz="2000" dirty="0"/>
          </a:p>
          <a:p>
            <a:pPr marL="0" indent="0" algn="just">
              <a:buNone/>
            </a:pPr>
            <a:r>
              <a:rPr lang="en-US" altLang="zh-CN" sz="1800" dirty="0">
                <a:solidFill>
                  <a:srgbClr val="0070C0"/>
                </a:solidFill>
              </a:rPr>
              <a:t>Rule 1: Third person pronoun is formal while first person can be applied but frequent use will produce boring or even awful effect although in some discipline it is always used. The second person pronoun is forbidden. </a:t>
            </a:r>
          </a:p>
          <a:p>
            <a:pPr marL="0" indent="0" algn="just">
              <a:buNone/>
            </a:pPr>
            <a:endParaRPr lang="en-US" altLang="zh-CN" sz="1800" dirty="0"/>
          </a:p>
          <a:p>
            <a:pPr marL="0" indent="0" algn="just">
              <a:buNone/>
            </a:pPr>
            <a:r>
              <a:rPr lang="en-US" altLang="zh-CN" sz="1800" dirty="0">
                <a:solidFill>
                  <a:schemeClr val="accent6">
                    <a:lumMod val="75000"/>
                  </a:schemeClr>
                </a:solidFill>
              </a:rPr>
              <a:t>Rule 2: When all the items are listed, it is unnecessary to use “</a:t>
            </a:r>
            <a:r>
              <a:rPr lang="en-US" altLang="zh-CN" sz="1800" dirty="0" err="1">
                <a:solidFill>
                  <a:schemeClr val="accent6">
                    <a:lumMod val="75000"/>
                  </a:schemeClr>
                </a:solidFill>
              </a:rPr>
              <a:t>etc</a:t>
            </a:r>
            <a:r>
              <a:rPr lang="en-US" altLang="zh-CN" sz="1800" dirty="0">
                <a:solidFill>
                  <a:schemeClr val="accent6">
                    <a:lumMod val="75000"/>
                  </a:schemeClr>
                </a:solidFill>
              </a:rPr>
              <a:t>”, but it is used to show that only a small proportion in a list is mentioned and others are omitted.</a:t>
            </a:r>
          </a:p>
          <a:p>
            <a:pPr marL="0" indent="0" algn="just">
              <a:buNone/>
            </a:pPr>
            <a:endParaRPr lang="en-US" altLang="zh-CN" sz="1800" dirty="0">
              <a:solidFill>
                <a:schemeClr val="accent6">
                  <a:lumMod val="75000"/>
                </a:schemeClr>
              </a:solidFill>
            </a:endParaRPr>
          </a:p>
          <a:p>
            <a:pPr marL="0" indent="0" algn="just">
              <a:buNone/>
            </a:pPr>
            <a:r>
              <a:rPr lang="en-US" altLang="zh-CN" sz="1800" dirty="0">
                <a:solidFill>
                  <a:srgbClr val="0070C0"/>
                </a:solidFill>
              </a:rPr>
              <a:t>Rule 3: An adverb is put closely with predicate verb or infinitive verb to express the logical meaning more accurately. </a:t>
            </a:r>
          </a:p>
          <a:p>
            <a:pPr marL="0" indent="0" algn="just">
              <a:buNone/>
            </a:pPr>
            <a:endParaRPr lang="en-US" altLang="zh-CN" sz="1800" dirty="0"/>
          </a:p>
          <a:p>
            <a:pPr marL="0" indent="0" algn="just">
              <a:buNone/>
            </a:pPr>
            <a:r>
              <a:rPr lang="en-US" altLang="zh-CN" sz="1800" dirty="0">
                <a:solidFill>
                  <a:schemeClr val="accent6">
                    <a:lumMod val="75000"/>
                  </a:schemeClr>
                </a:solidFill>
              </a:rPr>
              <a:t>Rule 4: Verb abbreviation is not allowed. </a:t>
            </a:r>
          </a:p>
        </p:txBody>
      </p:sp>
      <p:pic>
        <p:nvPicPr>
          <p:cNvPr id="5122" name="Picture 2"/>
          <p:cNvPicPr>
            <a:picLocks noChangeAspect="1" noChangeArrowheads="1"/>
          </p:cNvPicPr>
          <p:nvPr/>
        </p:nvPicPr>
        <p:blipFill>
          <a:blip r:embed="rId2" cstate="print"/>
          <a:srcRect/>
          <a:stretch>
            <a:fillRect/>
          </a:stretch>
        </p:blipFill>
        <p:spPr bwMode="auto">
          <a:xfrm>
            <a:off x="500034" y="214290"/>
            <a:ext cx="2214578" cy="1214446"/>
          </a:xfrm>
          <a:prstGeom prst="rect">
            <a:avLst/>
          </a:prstGeom>
          <a:noFill/>
          <a:ln w="9525">
            <a:noFill/>
            <a:miter lim="800000"/>
            <a:headEnd/>
            <a:tailEnd/>
          </a:ln>
        </p:spPr>
      </p:pic>
    </p:spTree>
    <p:extLst>
      <p:ext uri="{BB962C8B-B14F-4D97-AF65-F5344CB8AC3E}">
        <p14:creationId xmlns:p14="http://schemas.microsoft.com/office/powerpoint/2010/main" val="29517603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p:txBody>
          <a:bodyPr>
            <a:normAutofit/>
          </a:bodyPr>
          <a:lstStyle/>
          <a:p>
            <a:pPr marL="0" indent="0">
              <a:buNone/>
            </a:pPr>
            <a:r>
              <a:rPr lang="en-US" altLang="zh-CN" sz="2000" b="1" dirty="0"/>
              <a:t>1. Write an abstract of 100-150 words and decide the key words for the simplified paper below. </a:t>
            </a:r>
          </a:p>
          <a:p>
            <a:pPr marL="0" indent="0">
              <a:buNone/>
            </a:pPr>
            <a:endParaRPr lang="en-US" altLang="zh-CN" dirty="0"/>
          </a:p>
          <a:p>
            <a:pPr marL="0" indent="0">
              <a:buNone/>
            </a:pPr>
            <a:r>
              <a:rPr lang="en-US" altLang="zh-CN" b="1" dirty="0">
                <a:solidFill>
                  <a:schemeClr val="accent6">
                    <a:lumMod val="75000"/>
                  </a:schemeClr>
                </a:solidFill>
              </a:rPr>
              <a:t>Title: </a:t>
            </a:r>
          </a:p>
          <a:p>
            <a:pPr marL="0" indent="0" algn="ctr">
              <a:buNone/>
            </a:pPr>
            <a:r>
              <a:rPr lang="en-US" altLang="zh-CN" b="1" dirty="0">
                <a:solidFill>
                  <a:srgbClr val="0070C0"/>
                </a:solidFill>
              </a:rPr>
              <a:t>A Contrastive Analysis on Abstracts of Research Papers in Chinese and English Journals</a:t>
            </a:r>
            <a:endParaRPr lang="zh-CN" altLang="en-US" b="1" dirty="0">
              <a:solidFill>
                <a:srgbClr val="0070C0"/>
              </a:solidFill>
            </a:endParaRPr>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spTree>
    <p:extLst>
      <p:ext uri="{BB962C8B-B14F-4D97-AF65-F5344CB8AC3E}">
        <p14:creationId xmlns:p14="http://schemas.microsoft.com/office/powerpoint/2010/main" val="38734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p:txBody>
          <a:bodyPr>
            <a:noAutofit/>
          </a:bodyPr>
          <a:lstStyle/>
          <a:p>
            <a:pPr marL="514350" indent="-514350" algn="just">
              <a:buAutoNum type="arabicPeriod"/>
            </a:pPr>
            <a:r>
              <a:rPr lang="en-US" altLang="zh-CN" sz="1600" b="1" dirty="0"/>
              <a:t>Introduction </a:t>
            </a:r>
          </a:p>
          <a:p>
            <a:pPr marL="0" indent="0" algn="just">
              <a:buNone/>
            </a:pPr>
            <a:r>
              <a:rPr lang="en-US" altLang="zh-CN" sz="1600" dirty="0"/>
              <a:t>    English abstracts are vitally useful for scholars in their academic endeavors. To help Chinese graduate students in their English academic writing courses, it is necessary to understand the current linguistic differences which often occur in abstracts written by native English scientists and Chinese scientists. </a:t>
            </a:r>
          </a:p>
          <a:p>
            <a:pPr marL="0" indent="0" algn="just">
              <a:buNone/>
            </a:pPr>
            <a:r>
              <a:rPr lang="en-US" altLang="zh-CN" sz="1600" dirty="0"/>
              <a:t>    Abstracts are generally used in four occasions: 1) journal articles/theses; 2) academic conferences/workshops; 3) dissertations; 4) collections of theses. The abstracts analyzed in this study focused on the first category. The term “abstract” is defined as “an abbreviated, accurate representation of the contents of a document, preferably prepared by its authors for publication with it” (ANSI). It is stated that of titles and abstracts that, for “those who read the title, only some will read the abstract, and those who read the abstract only some will read the article itself” (Snows, 2004:179). For this reason, Deidre (2010) describes abstracts in the following manner: “an abstract should be viewed as a mini-version of the paper. An abstract should provide a brief summary of each of the main sections of the paper.” Therefore, a well-prepared abstract enables us to identify basic linguistic features of an academic paper. </a:t>
            </a:r>
          </a:p>
          <a:p>
            <a:pPr marL="0" indent="0" algn="just">
              <a:buNone/>
            </a:pPr>
            <a:r>
              <a:rPr lang="en-US" altLang="zh-CN" sz="1600" dirty="0"/>
              <a:t>    Green (2011) asserts that the most common structure for an abstract is a </a:t>
            </a:r>
            <a:r>
              <a:rPr lang="en-US" altLang="zh-CN" sz="1600" dirty="0" err="1"/>
              <a:t>fourpart</a:t>
            </a:r>
            <a:r>
              <a:rPr lang="en-US" altLang="zh-CN" sz="1600" dirty="0"/>
              <a:t> arrangement consisting of Problem-Method-Results-Conclusion although Snows (2004), </a:t>
            </a:r>
            <a:r>
              <a:rPr lang="en-US" altLang="zh-CN" sz="1600" dirty="0" err="1"/>
              <a:t>Sanitoes</a:t>
            </a:r>
            <a:r>
              <a:rPr lang="en-US" altLang="zh-CN" sz="1600" dirty="0"/>
              <a:t> (2006) and </a:t>
            </a:r>
            <a:r>
              <a:rPr lang="en-US" altLang="zh-CN" sz="1600" dirty="0" err="1"/>
              <a:t>Teapett</a:t>
            </a:r>
            <a:r>
              <a:rPr lang="en-US" altLang="zh-CN" sz="1600" dirty="0"/>
              <a:t> (2009) have slightly changed or expanded upon these categories. </a:t>
            </a:r>
            <a:endParaRPr lang="zh-CN" altLang="en-US" sz="1600" dirty="0"/>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spTree>
    <p:extLst>
      <p:ext uri="{BB962C8B-B14F-4D97-AF65-F5344CB8AC3E}">
        <p14:creationId xmlns:p14="http://schemas.microsoft.com/office/powerpoint/2010/main" val="199304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p:txBody>
          <a:bodyPr>
            <a:normAutofit fontScale="55000" lnSpcReduction="20000"/>
          </a:bodyPr>
          <a:lstStyle/>
          <a:p>
            <a:pPr marL="0" indent="0" algn="just">
              <a:buNone/>
            </a:pPr>
            <a:r>
              <a:rPr lang="en-US" altLang="zh-CN" b="1" dirty="0"/>
              <a:t>2. Methods </a:t>
            </a:r>
          </a:p>
          <a:p>
            <a:pPr marL="0" indent="0" algn="just">
              <a:buNone/>
            </a:pPr>
            <a:r>
              <a:rPr lang="en-US" altLang="zh-CN" b="1" dirty="0"/>
              <a:t>2.1 Sample Collection </a:t>
            </a:r>
          </a:p>
          <a:p>
            <a:pPr marL="0" indent="0" algn="just">
              <a:buNone/>
            </a:pPr>
            <a:r>
              <a:rPr lang="en-US" altLang="zh-CN" dirty="0"/>
              <a:t>    Sample abstracts were first randomly selected from 20 different fields in theoretical and applied natural sciences, social sciences, medical science, and economy. For each field two English abstracts by native speakers, (hereafter referred to as authentic English abstracts </a:t>
            </a:r>
            <a:r>
              <a:rPr lang="en-US" altLang="zh-CN" dirty="0" err="1"/>
              <a:t>Ea</a:t>
            </a:r>
            <a:r>
              <a:rPr lang="en-US" altLang="zh-CN" dirty="0"/>
              <a:t>*1), and two of similar theme or topic translated from Chinese to English were chosen (Ta’s *2), along with the original Chinese abstracts (Ca*3 ). In total, 80 authentic English abstracts were selected, providing sufficient data for a contrastive analysis. </a:t>
            </a:r>
          </a:p>
          <a:p>
            <a:pPr marL="0" indent="0" algn="just">
              <a:buNone/>
            </a:pPr>
            <a:r>
              <a:rPr lang="en-US" altLang="zh-CN" b="1" dirty="0"/>
              <a:t>2.2 Data Collection </a:t>
            </a:r>
          </a:p>
          <a:p>
            <a:pPr marL="0" indent="0" algn="just">
              <a:buNone/>
            </a:pPr>
            <a:r>
              <a:rPr lang="en-US" altLang="zh-CN" b="1" dirty="0"/>
              <a:t>    </a:t>
            </a:r>
            <a:r>
              <a:rPr lang="en-US" altLang="zh-CN" dirty="0"/>
              <a:t>Each abstract was divided into four sections following Bhatia’s (1993) model. A different color was used to distinguish the different sections: red for introductions, black for methods, green for results, and blue for conclusions. </a:t>
            </a:r>
          </a:p>
          <a:p>
            <a:pPr marL="0" indent="0" algn="just">
              <a:buNone/>
            </a:pPr>
            <a:r>
              <a:rPr lang="en-US" altLang="zh-CN" dirty="0"/>
              <a:t>    The linguistic features which characterize the nature of each section were identified. For the comparison between Ta and </a:t>
            </a:r>
            <a:r>
              <a:rPr lang="en-US" altLang="zh-CN" dirty="0" err="1"/>
              <a:t>Ea</a:t>
            </a:r>
            <a:r>
              <a:rPr lang="en-US" altLang="zh-CN" dirty="0"/>
              <a:t>, the verb tense, passive voice, modal verbs, first person pronoun and length of section were discussed. For the comparison between Ca and Ta, the translation of scientific terms, numeric figures and units, and the syntactic divisions were examined.</a:t>
            </a:r>
            <a:endParaRPr lang="zh-CN" altLang="en-US" dirty="0"/>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spTree>
    <p:extLst>
      <p:ext uri="{BB962C8B-B14F-4D97-AF65-F5344CB8AC3E}">
        <p14:creationId xmlns:p14="http://schemas.microsoft.com/office/powerpoint/2010/main" val="4153743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p:txBody>
          <a:bodyPr>
            <a:normAutofit/>
          </a:bodyPr>
          <a:lstStyle/>
          <a:p>
            <a:pPr marL="0" indent="0">
              <a:buNone/>
            </a:pPr>
            <a:r>
              <a:rPr lang="en-US" altLang="zh-CN" b="1" dirty="0"/>
              <a:t>2.3 Data Processing </a:t>
            </a:r>
          </a:p>
          <a:p>
            <a:pPr marL="0" indent="0" algn="just">
              <a:buNone/>
            </a:pPr>
            <a:r>
              <a:rPr lang="en-US" altLang="zh-CN" dirty="0"/>
              <a:t>    SPSS (Statistical Package for the Social Sciences) was applied when conducting the statistical analysis. Frequencies were calculated and used to generate bar charts and pie charts (omitted in this simplified paper). The </a:t>
            </a:r>
            <a:r>
              <a:rPr lang="en-US" altLang="zh-CN" dirty="0" err="1"/>
              <a:t>Chisquare</a:t>
            </a:r>
            <a:r>
              <a:rPr lang="en-US" altLang="zh-CN" dirty="0"/>
              <a:t> test was sometimes used to reinforce the research results. </a:t>
            </a:r>
            <a:endParaRPr lang="zh-CN" altLang="en-US" dirty="0"/>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spTree>
    <p:extLst>
      <p:ext uri="{BB962C8B-B14F-4D97-AF65-F5344CB8AC3E}">
        <p14:creationId xmlns:p14="http://schemas.microsoft.com/office/powerpoint/2010/main" val="4232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a:xfrm>
            <a:off x="683567" y="1477986"/>
            <a:ext cx="7967373" cy="4975350"/>
          </a:xfrm>
        </p:spPr>
        <p:txBody>
          <a:bodyPr>
            <a:normAutofit fontScale="25000" lnSpcReduction="20000"/>
          </a:bodyPr>
          <a:lstStyle/>
          <a:p>
            <a:pPr marL="0" indent="0" algn="just">
              <a:buNone/>
            </a:pPr>
            <a:r>
              <a:rPr lang="en-US" altLang="zh-CN" sz="7200" b="1" dirty="0"/>
              <a:t>3. Contrastive Analysis between Ta and </a:t>
            </a:r>
            <a:r>
              <a:rPr lang="en-US" altLang="zh-CN" sz="7200" b="1" dirty="0" err="1"/>
              <a:t>Ea</a:t>
            </a:r>
            <a:r>
              <a:rPr lang="en-US" altLang="zh-CN" sz="7200" b="1" dirty="0"/>
              <a:t> </a:t>
            </a:r>
          </a:p>
          <a:p>
            <a:pPr marL="0" indent="0" algn="just">
              <a:buNone/>
            </a:pPr>
            <a:r>
              <a:rPr lang="en-US" altLang="zh-CN" sz="7200" b="1" dirty="0"/>
              <a:t>3.1 Frequency of Sections </a:t>
            </a:r>
          </a:p>
          <a:p>
            <a:pPr marL="0" indent="0" algn="just">
              <a:buNone/>
            </a:pPr>
            <a:r>
              <a:rPr lang="en-US" altLang="zh-CN" sz="7200" dirty="0"/>
              <a:t>    The total number of moves in each section of the </a:t>
            </a:r>
            <a:r>
              <a:rPr lang="en-US" altLang="zh-CN" sz="7200" dirty="0" err="1"/>
              <a:t>Ea’s</a:t>
            </a:r>
            <a:r>
              <a:rPr lang="en-US" altLang="zh-CN" sz="7200" dirty="0"/>
              <a:t> and Ta’s were calculated respectively, and a contrastive analysis was made between the 40 Ta’s and 40 </a:t>
            </a:r>
            <a:r>
              <a:rPr lang="en-US" altLang="zh-CN" sz="7200" dirty="0" err="1"/>
              <a:t>Ea’s</a:t>
            </a:r>
            <a:r>
              <a:rPr lang="en-US" altLang="zh-CN" sz="7200" dirty="0"/>
              <a:t>. </a:t>
            </a:r>
          </a:p>
          <a:p>
            <a:pPr marL="0" indent="0" algn="ctr">
              <a:buNone/>
            </a:pPr>
            <a:endParaRPr lang="en-US" altLang="zh-CN" dirty="0"/>
          </a:p>
          <a:p>
            <a:pPr marL="0" indent="0" algn="ctr">
              <a:buNone/>
            </a:pPr>
            <a:r>
              <a:rPr lang="en-US" altLang="zh-CN" sz="6400" dirty="0"/>
              <a:t>Table 1 Moves of each section in Ta and </a:t>
            </a:r>
            <a:r>
              <a:rPr lang="en-US" altLang="zh-CN" sz="6400" dirty="0" err="1"/>
              <a:t>Ea</a:t>
            </a:r>
            <a:endParaRPr lang="en-US" altLang="zh-CN" sz="6400" dirty="0"/>
          </a:p>
          <a:p>
            <a:pPr marL="0" indent="0" algn="ctr">
              <a:buNone/>
            </a:pPr>
            <a:endParaRPr lang="en-US" altLang="zh-CN" sz="6400" dirty="0"/>
          </a:p>
          <a:p>
            <a:pPr marL="0" indent="0">
              <a:buNone/>
            </a:pPr>
            <a:r>
              <a:rPr lang="en-US" altLang="zh-CN" dirty="0"/>
              <a:t>    </a:t>
            </a:r>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lgn="just">
              <a:buNone/>
            </a:pPr>
            <a:r>
              <a:rPr lang="en-US" altLang="zh-CN" sz="7200" dirty="0"/>
              <a:t>    The data show that Chinese writers tend to express more in the introduction section than their own M, R, and C moves and, more than those in the introduction written by their foreign colleagues. The fact that some journals in China do not have standardized requirements on the abstracts may cause neglected or missed out sections by Chinese authors. The data also show that some points should be expressed in the conclusion section instead of in the introduction section.</a:t>
            </a:r>
            <a:endParaRPr lang="zh-CN" altLang="en-US" sz="7200" dirty="0"/>
          </a:p>
          <a:p>
            <a:pPr marL="0" indent="0">
              <a:buNone/>
            </a:pPr>
            <a:endParaRPr lang="en-US" altLang="zh-CN" dirty="0"/>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graphicFrame>
        <p:nvGraphicFramePr>
          <p:cNvPr id="4" name="表格 4">
            <a:extLst>
              <a:ext uri="{FF2B5EF4-FFF2-40B4-BE49-F238E27FC236}">
                <a16:creationId xmlns:a16="http://schemas.microsoft.com/office/drawing/2014/main" id="{5EDD0B0D-07DF-45FE-AC60-3D38F0260BD1}"/>
              </a:ext>
            </a:extLst>
          </p:cNvPr>
          <p:cNvGraphicFramePr>
            <a:graphicFrameLocks noGrp="1"/>
          </p:cNvGraphicFramePr>
          <p:nvPr>
            <p:extLst>
              <p:ext uri="{D42A27DB-BD31-4B8C-83A1-F6EECF244321}">
                <p14:modId xmlns:p14="http://schemas.microsoft.com/office/powerpoint/2010/main" val="4027866881"/>
              </p:ext>
            </p:extLst>
          </p:nvPr>
        </p:nvGraphicFramePr>
        <p:xfrm>
          <a:off x="899592" y="3060132"/>
          <a:ext cx="7452827" cy="1769916"/>
        </p:xfrm>
        <a:graphic>
          <a:graphicData uri="http://schemas.openxmlformats.org/drawingml/2006/table">
            <a:tbl>
              <a:tblPr firstRow="1" bandRow="1">
                <a:tableStyleId>{5C22544A-7EE6-4342-B048-85BDC9FD1C3A}</a:tableStyleId>
              </a:tblPr>
              <a:tblGrid>
                <a:gridCol w="720080">
                  <a:extLst>
                    <a:ext uri="{9D8B030D-6E8A-4147-A177-3AD203B41FA5}">
                      <a16:colId xmlns:a16="http://schemas.microsoft.com/office/drawing/2014/main" val="1240219650"/>
                    </a:ext>
                  </a:extLst>
                </a:gridCol>
                <a:gridCol w="1692187">
                  <a:extLst>
                    <a:ext uri="{9D8B030D-6E8A-4147-A177-3AD203B41FA5}">
                      <a16:colId xmlns:a16="http://schemas.microsoft.com/office/drawing/2014/main" val="1743245595"/>
                    </a:ext>
                  </a:extLst>
                </a:gridCol>
                <a:gridCol w="1260140">
                  <a:extLst>
                    <a:ext uri="{9D8B030D-6E8A-4147-A177-3AD203B41FA5}">
                      <a16:colId xmlns:a16="http://schemas.microsoft.com/office/drawing/2014/main" val="3671530688"/>
                    </a:ext>
                  </a:extLst>
                </a:gridCol>
                <a:gridCol w="1260140">
                  <a:extLst>
                    <a:ext uri="{9D8B030D-6E8A-4147-A177-3AD203B41FA5}">
                      <a16:colId xmlns:a16="http://schemas.microsoft.com/office/drawing/2014/main" val="1388565592"/>
                    </a:ext>
                  </a:extLst>
                </a:gridCol>
                <a:gridCol w="1260140">
                  <a:extLst>
                    <a:ext uri="{9D8B030D-6E8A-4147-A177-3AD203B41FA5}">
                      <a16:colId xmlns:a16="http://schemas.microsoft.com/office/drawing/2014/main" val="2002163786"/>
                    </a:ext>
                  </a:extLst>
                </a:gridCol>
                <a:gridCol w="1260140">
                  <a:extLst>
                    <a:ext uri="{9D8B030D-6E8A-4147-A177-3AD203B41FA5}">
                      <a16:colId xmlns:a16="http://schemas.microsoft.com/office/drawing/2014/main" val="597912994"/>
                    </a:ext>
                  </a:extLst>
                </a:gridCol>
              </a:tblGrid>
              <a:tr h="0">
                <a:tc>
                  <a:txBody>
                    <a:bodyPr/>
                    <a:lstStyle/>
                    <a:p>
                      <a:endParaRPr lang="zh-CN" altLang="en-US" dirty="0"/>
                    </a:p>
                  </a:txBody>
                  <a:tcPr/>
                </a:tc>
                <a:tc>
                  <a:txBody>
                    <a:bodyPr/>
                    <a:lstStyle/>
                    <a:p>
                      <a:pPr algn="ctr"/>
                      <a:r>
                        <a:rPr lang="en-US" altLang="zh-CN" dirty="0"/>
                        <a:t> Introduction </a:t>
                      </a:r>
                      <a:endParaRPr lang="zh-CN" altLang="en-US" dirty="0"/>
                    </a:p>
                  </a:txBody>
                  <a:tcPr/>
                </a:tc>
                <a:tc>
                  <a:txBody>
                    <a:bodyPr/>
                    <a:lstStyle/>
                    <a:p>
                      <a:pPr algn="ctr"/>
                      <a:r>
                        <a:rPr lang="en-US" altLang="zh-CN" dirty="0"/>
                        <a:t>Method</a:t>
                      </a:r>
                      <a:endParaRPr lang="zh-CN" altLang="en-US" dirty="0"/>
                    </a:p>
                  </a:txBody>
                  <a:tcPr/>
                </a:tc>
                <a:tc>
                  <a:txBody>
                    <a:bodyPr/>
                    <a:lstStyle/>
                    <a:p>
                      <a:pPr algn="ctr"/>
                      <a:r>
                        <a:rPr lang="en-US" altLang="zh-CN" dirty="0"/>
                        <a:t>Result</a:t>
                      </a:r>
                      <a:endParaRPr lang="zh-CN" altLang="en-US" dirty="0"/>
                    </a:p>
                  </a:txBody>
                  <a:tcPr/>
                </a:tc>
                <a:tc>
                  <a:txBody>
                    <a:bodyPr/>
                    <a:lstStyle/>
                    <a:p>
                      <a:pPr algn="ctr"/>
                      <a:r>
                        <a:rPr lang="en-US" altLang="zh-CN" dirty="0"/>
                        <a:t>Conclusion</a:t>
                      </a:r>
                      <a:endParaRPr lang="zh-CN" altLang="en-US" dirty="0"/>
                    </a:p>
                  </a:txBody>
                  <a:tcPr/>
                </a:tc>
                <a:tc>
                  <a:txBody>
                    <a:bodyPr/>
                    <a:lstStyle/>
                    <a:p>
                      <a:pPr algn="ctr"/>
                      <a:r>
                        <a:rPr lang="en-US" altLang="zh-CN" dirty="0"/>
                        <a:t>Total</a:t>
                      </a:r>
                      <a:endParaRPr lang="zh-CN" altLang="en-US" dirty="0"/>
                    </a:p>
                  </a:txBody>
                  <a:tcPr/>
                </a:tc>
                <a:extLst>
                  <a:ext uri="{0D108BD9-81ED-4DB2-BD59-A6C34878D82A}">
                    <a16:rowId xmlns:a16="http://schemas.microsoft.com/office/drawing/2014/main" val="4262461720"/>
                  </a:ext>
                </a:extLst>
              </a:tr>
              <a:tr h="468052">
                <a:tc>
                  <a:txBody>
                    <a:bodyPr/>
                    <a:lstStyle/>
                    <a:p>
                      <a:pPr algn="ctr"/>
                      <a:r>
                        <a:rPr lang="en-US" altLang="zh-CN" dirty="0"/>
                        <a:t>Ta</a:t>
                      </a:r>
                      <a:endParaRPr lang="zh-CN" altLang="en-US" dirty="0"/>
                    </a:p>
                  </a:txBody>
                  <a:tcPr/>
                </a:tc>
                <a:tc>
                  <a:txBody>
                    <a:bodyPr/>
                    <a:lstStyle/>
                    <a:p>
                      <a:pPr algn="ctr"/>
                      <a:r>
                        <a:rPr lang="en-US" altLang="zh-CN" dirty="0"/>
                        <a:t>40</a:t>
                      </a:r>
                      <a:endParaRPr lang="zh-CN" altLang="en-US" dirty="0"/>
                    </a:p>
                  </a:txBody>
                  <a:tcPr/>
                </a:tc>
                <a:tc>
                  <a:txBody>
                    <a:bodyPr/>
                    <a:lstStyle/>
                    <a:p>
                      <a:pPr algn="ctr"/>
                      <a:r>
                        <a:rPr lang="en-US" altLang="zh-CN" dirty="0"/>
                        <a:t>6</a:t>
                      </a:r>
                      <a:endParaRPr lang="zh-CN" altLang="en-US" dirty="0"/>
                    </a:p>
                  </a:txBody>
                  <a:tcPr/>
                </a:tc>
                <a:tc>
                  <a:txBody>
                    <a:bodyPr/>
                    <a:lstStyle/>
                    <a:p>
                      <a:pPr algn="ctr"/>
                      <a:r>
                        <a:rPr lang="en-US" altLang="zh-CN" dirty="0"/>
                        <a:t>7</a:t>
                      </a:r>
                      <a:endParaRPr lang="zh-CN" altLang="en-US" dirty="0"/>
                    </a:p>
                  </a:txBody>
                  <a:tcPr/>
                </a:tc>
                <a:tc>
                  <a:txBody>
                    <a:bodyPr/>
                    <a:lstStyle/>
                    <a:p>
                      <a:pPr algn="ctr"/>
                      <a:r>
                        <a:rPr lang="en-US" altLang="zh-CN" dirty="0"/>
                        <a:t>14</a:t>
                      </a:r>
                      <a:endParaRPr lang="zh-CN" altLang="en-US" dirty="0"/>
                    </a:p>
                  </a:txBody>
                  <a:tcPr/>
                </a:tc>
                <a:tc>
                  <a:txBody>
                    <a:bodyPr/>
                    <a:lstStyle/>
                    <a:p>
                      <a:pPr algn="ctr"/>
                      <a:r>
                        <a:rPr lang="en-US" altLang="zh-CN" dirty="0"/>
                        <a:t>67</a:t>
                      </a:r>
                      <a:endParaRPr lang="zh-CN" altLang="en-US" dirty="0"/>
                    </a:p>
                  </a:txBody>
                  <a:tcPr/>
                </a:tc>
                <a:extLst>
                  <a:ext uri="{0D108BD9-81ED-4DB2-BD59-A6C34878D82A}">
                    <a16:rowId xmlns:a16="http://schemas.microsoft.com/office/drawing/2014/main" val="3191263943"/>
                  </a:ext>
                </a:extLst>
              </a:tr>
              <a:tr h="468052">
                <a:tc>
                  <a:txBody>
                    <a:bodyPr/>
                    <a:lstStyle/>
                    <a:p>
                      <a:pPr algn="ctr"/>
                      <a:r>
                        <a:rPr lang="en-US" altLang="zh-CN" dirty="0" err="1"/>
                        <a:t>Ea</a:t>
                      </a:r>
                      <a:r>
                        <a:rPr lang="en-US" altLang="zh-CN" dirty="0"/>
                        <a:t> </a:t>
                      </a:r>
                      <a:endParaRPr lang="zh-CN" altLang="en-US" dirty="0"/>
                    </a:p>
                  </a:txBody>
                  <a:tcPr/>
                </a:tc>
                <a:tc>
                  <a:txBody>
                    <a:bodyPr/>
                    <a:lstStyle/>
                    <a:p>
                      <a:pPr algn="ctr"/>
                      <a:r>
                        <a:rPr lang="en-US" altLang="zh-CN" dirty="0"/>
                        <a:t>37</a:t>
                      </a:r>
                      <a:endParaRPr lang="zh-CN" altLang="en-US" dirty="0"/>
                    </a:p>
                  </a:txBody>
                  <a:tcPr/>
                </a:tc>
                <a:tc>
                  <a:txBody>
                    <a:bodyPr/>
                    <a:lstStyle/>
                    <a:p>
                      <a:pPr algn="ctr"/>
                      <a:r>
                        <a:rPr lang="en-US" altLang="zh-CN" dirty="0"/>
                        <a:t>19</a:t>
                      </a:r>
                      <a:endParaRPr lang="zh-CN" altLang="en-US" dirty="0"/>
                    </a:p>
                  </a:txBody>
                  <a:tcPr/>
                </a:tc>
                <a:tc>
                  <a:txBody>
                    <a:bodyPr/>
                    <a:lstStyle/>
                    <a:p>
                      <a:pPr algn="ctr"/>
                      <a:r>
                        <a:rPr lang="en-US" altLang="zh-CN" dirty="0"/>
                        <a:t>13</a:t>
                      </a:r>
                      <a:endParaRPr lang="zh-CN" altLang="en-US" dirty="0"/>
                    </a:p>
                  </a:txBody>
                  <a:tcPr/>
                </a:tc>
                <a:tc>
                  <a:txBody>
                    <a:bodyPr/>
                    <a:lstStyle/>
                    <a:p>
                      <a:pPr algn="ctr"/>
                      <a:r>
                        <a:rPr lang="en-US" altLang="zh-CN" dirty="0"/>
                        <a:t>33</a:t>
                      </a:r>
                      <a:endParaRPr lang="zh-CN" altLang="en-US" dirty="0"/>
                    </a:p>
                  </a:txBody>
                  <a:tcPr/>
                </a:tc>
                <a:tc>
                  <a:txBody>
                    <a:bodyPr/>
                    <a:lstStyle/>
                    <a:p>
                      <a:pPr algn="ctr"/>
                      <a:r>
                        <a:rPr lang="en-US" altLang="zh-CN" dirty="0"/>
                        <a:t>102</a:t>
                      </a:r>
                      <a:endParaRPr lang="zh-CN" altLang="en-US" dirty="0"/>
                    </a:p>
                  </a:txBody>
                  <a:tcPr/>
                </a:tc>
                <a:extLst>
                  <a:ext uri="{0D108BD9-81ED-4DB2-BD59-A6C34878D82A}">
                    <a16:rowId xmlns:a16="http://schemas.microsoft.com/office/drawing/2014/main" val="1134939632"/>
                  </a:ext>
                </a:extLst>
              </a:tr>
              <a:tr h="468052">
                <a:tc>
                  <a:txBody>
                    <a:bodyPr/>
                    <a:lstStyle/>
                    <a:p>
                      <a:pPr algn="ctr"/>
                      <a:r>
                        <a:rPr lang="en-US" altLang="zh-CN" dirty="0"/>
                        <a:t>Total</a:t>
                      </a:r>
                      <a:endParaRPr lang="zh-CN" altLang="en-US" dirty="0"/>
                    </a:p>
                  </a:txBody>
                  <a:tcPr/>
                </a:tc>
                <a:tc>
                  <a:txBody>
                    <a:bodyPr/>
                    <a:lstStyle/>
                    <a:p>
                      <a:pPr algn="ctr"/>
                      <a:r>
                        <a:rPr lang="en-US" altLang="zh-CN" dirty="0"/>
                        <a:t>77</a:t>
                      </a:r>
                      <a:endParaRPr lang="zh-CN" altLang="en-US" dirty="0"/>
                    </a:p>
                  </a:txBody>
                  <a:tcPr/>
                </a:tc>
                <a:tc>
                  <a:txBody>
                    <a:bodyPr/>
                    <a:lstStyle/>
                    <a:p>
                      <a:pPr algn="ctr"/>
                      <a:r>
                        <a:rPr lang="en-US" altLang="zh-CN" dirty="0"/>
                        <a:t>25</a:t>
                      </a:r>
                      <a:endParaRPr lang="zh-CN" altLang="en-US" dirty="0"/>
                    </a:p>
                  </a:txBody>
                  <a:tcPr/>
                </a:tc>
                <a:tc>
                  <a:txBody>
                    <a:bodyPr/>
                    <a:lstStyle/>
                    <a:p>
                      <a:pPr algn="ctr"/>
                      <a:r>
                        <a:rPr lang="en-US" altLang="zh-CN" dirty="0"/>
                        <a:t>20</a:t>
                      </a:r>
                      <a:endParaRPr lang="zh-CN" altLang="en-US" dirty="0"/>
                    </a:p>
                  </a:txBody>
                  <a:tcPr/>
                </a:tc>
                <a:tc>
                  <a:txBody>
                    <a:bodyPr/>
                    <a:lstStyle/>
                    <a:p>
                      <a:pPr algn="ctr"/>
                      <a:r>
                        <a:rPr lang="en-US" altLang="zh-CN" dirty="0"/>
                        <a:t>46</a:t>
                      </a:r>
                      <a:endParaRPr lang="zh-CN" altLang="en-US" dirty="0"/>
                    </a:p>
                  </a:txBody>
                  <a:tcPr/>
                </a:tc>
                <a:tc>
                  <a:txBody>
                    <a:bodyPr/>
                    <a:lstStyle/>
                    <a:p>
                      <a:pPr algn="ctr"/>
                      <a:r>
                        <a:rPr lang="en-US" altLang="zh-CN" dirty="0"/>
                        <a:t>169</a:t>
                      </a:r>
                      <a:endParaRPr lang="zh-CN" altLang="en-US" dirty="0"/>
                    </a:p>
                  </a:txBody>
                  <a:tcPr/>
                </a:tc>
                <a:extLst>
                  <a:ext uri="{0D108BD9-81ED-4DB2-BD59-A6C34878D82A}">
                    <a16:rowId xmlns:a16="http://schemas.microsoft.com/office/drawing/2014/main" val="1443334219"/>
                  </a:ext>
                </a:extLst>
              </a:tr>
            </a:tbl>
          </a:graphicData>
        </a:graphic>
      </p:graphicFrame>
    </p:spTree>
    <p:extLst>
      <p:ext uri="{BB962C8B-B14F-4D97-AF65-F5344CB8AC3E}">
        <p14:creationId xmlns:p14="http://schemas.microsoft.com/office/powerpoint/2010/main" val="2554181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22" end="22"/>
                                            </p:txEl>
                                          </p:spTgt>
                                        </p:tgtEl>
                                        <p:attrNameLst>
                                          <p:attrName>style.visibility</p:attrName>
                                        </p:attrNameLst>
                                      </p:cBhvr>
                                      <p:to>
                                        <p:strVal val="visible"/>
                                      </p:to>
                                    </p:set>
                                    <p:anim calcmode="lin" valueType="num">
                                      <p:cBhvr additive="base">
                                        <p:cTn id="37" dur="500" fill="hold"/>
                                        <p:tgtEl>
                                          <p:spTgt spid="3">
                                            <p:txEl>
                                              <p:pRg st="22" end="2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22" end="2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571868" y="285728"/>
            <a:ext cx="4829180" cy="1643074"/>
          </a:xfrm>
        </p:spPr>
        <p:txBody>
          <a:bodyPr>
            <a:normAutofit/>
          </a:bodyPr>
          <a:lstStyle/>
          <a:p>
            <a:pPr algn="ctr">
              <a:buNone/>
            </a:pPr>
            <a:r>
              <a:rPr lang="en-US" altLang="zh-CN" sz="4800" b="1" dirty="0"/>
              <a:t>      </a:t>
            </a:r>
            <a:r>
              <a:rPr lang="en-US" altLang="zh-CN" sz="4000" b="1" dirty="0"/>
              <a:t>Section  A	</a:t>
            </a:r>
          </a:p>
          <a:p>
            <a:pPr algn="ctr">
              <a:buNone/>
            </a:pPr>
            <a:r>
              <a:rPr lang="en-US" altLang="zh-CN" sz="4000" b="1" dirty="0"/>
              <a:t> IMRC Format</a:t>
            </a:r>
            <a:endParaRPr lang="zh-CN" altLang="zh-CN" sz="4000" b="1" i="1" dirty="0"/>
          </a:p>
          <a:p>
            <a:pPr>
              <a:buNone/>
            </a:pPr>
            <a:endParaRPr lang="zh-CN" altLang="en-US" dirty="0"/>
          </a:p>
        </p:txBody>
      </p:sp>
      <p:pic>
        <p:nvPicPr>
          <p:cNvPr id="2050" name="Picture 2"/>
          <p:cNvPicPr>
            <a:picLocks noChangeAspect="1" noChangeArrowheads="1"/>
          </p:cNvPicPr>
          <p:nvPr/>
        </p:nvPicPr>
        <p:blipFill>
          <a:blip r:embed="rId2" cstate="print"/>
          <a:srcRect/>
          <a:stretch>
            <a:fillRect/>
          </a:stretch>
        </p:blipFill>
        <p:spPr bwMode="auto">
          <a:xfrm>
            <a:off x="500035" y="285728"/>
            <a:ext cx="3000396" cy="1714512"/>
          </a:xfrm>
          <a:prstGeom prst="rect">
            <a:avLst/>
          </a:prstGeom>
          <a:noFill/>
          <a:ln w="9525">
            <a:noFill/>
            <a:miter lim="800000"/>
            <a:headEnd/>
            <a:tailEnd/>
          </a:ln>
        </p:spPr>
      </p:pic>
      <p:sp>
        <p:nvSpPr>
          <p:cNvPr id="5" name="文本框 4">
            <a:extLst>
              <a:ext uri="{FF2B5EF4-FFF2-40B4-BE49-F238E27FC236}">
                <a16:creationId xmlns:a16="http://schemas.microsoft.com/office/drawing/2014/main" id="{0ED54F83-76DF-4FE4-8B63-56C6F6719E13}"/>
              </a:ext>
            </a:extLst>
          </p:cNvPr>
          <p:cNvSpPr txBox="1"/>
          <p:nvPr/>
        </p:nvSpPr>
        <p:spPr>
          <a:xfrm>
            <a:off x="500035" y="2468545"/>
            <a:ext cx="7901013" cy="3970318"/>
          </a:xfrm>
          <a:prstGeom prst="rect">
            <a:avLst/>
          </a:prstGeom>
          <a:noFill/>
        </p:spPr>
        <p:txBody>
          <a:bodyPr wrap="square">
            <a:spAutoFit/>
          </a:bodyPr>
          <a:lstStyle/>
          <a:p>
            <a:r>
              <a:rPr lang="en-US" altLang="zh-CN" b="1" dirty="0"/>
              <a:t>3. How many key words can we list with the abstract? And what are the rules?</a:t>
            </a:r>
          </a:p>
          <a:p>
            <a:r>
              <a:rPr lang="en-US" altLang="zh-CN" b="1" dirty="0"/>
              <a:t>    Tick the following phrases that you think are correct. </a:t>
            </a:r>
          </a:p>
          <a:p>
            <a:endParaRPr lang="en-US" altLang="zh-CN" b="1" dirty="0"/>
          </a:p>
          <a:p>
            <a:pPr marL="342900" indent="-342900">
              <a:buAutoNum type="arabicParenR"/>
            </a:pPr>
            <a:r>
              <a:rPr lang="en-US" altLang="zh-CN" dirty="0"/>
              <a:t>List 3-5 key words to follow the universally normal regulation. </a:t>
            </a:r>
          </a:p>
          <a:p>
            <a:pPr marL="342900" indent="-342900">
              <a:buAutoNum type="arabicParenR"/>
            </a:pPr>
            <a:r>
              <a:rPr lang="en-US" altLang="zh-CN" dirty="0"/>
              <a:t>Show 7-10 words to indicate the research comprehensively. </a:t>
            </a:r>
          </a:p>
          <a:p>
            <a:pPr marL="342900" indent="-342900">
              <a:buAutoNum type="arabicParenR"/>
            </a:pPr>
            <a:r>
              <a:rPr lang="en-US" altLang="zh-CN" dirty="0"/>
              <a:t>Pick up key words from title because it covers the most import ant points. </a:t>
            </a:r>
          </a:p>
          <a:p>
            <a:pPr marL="342900" indent="-342900">
              <a:buAutoNum type="arabicParenR"/>
            </a:pPr>
            <a:r>
              <a:rPr lang="en-US" altLang="zh-CN" dirty="0"/>
              <a:t>Decide the words that are typically significant for paper retrieval and index. </a:t>
            </a:r>
          </a:p>
          <a:p>
            <a:pPr marL="342900" indent="-342900">
              <a:buAutoNum type="arabicParenR"/>
            </a:pPr>
            <a:r>
              <a:rPr lang="en-US" altLang="zh-CN" dirty="0"/>
              <a:t>Select words from the abstract because it represents the paper. </a:t>
            </a:r>
          </a:p>
          <a:p>
            <a:pPr marL="342900" indent="-342900">
              <a:buAutoNum type="arabicParenR"/>
            </a:pPr>
            <a:r>
              <a:rPr lang="en-US" altLang="zh-CN" dirty="0"/>
              <a:t>Use the words that indicate the core of the research and are most frequently written. </a:t>
            </a:r>
          </a:p>
          <a:p>
            <a:pPr marL="342900" indent="-342900">
              <a:buAutoNum type="arabicParenR"/>
            </a:pPr>
            <a:r>
              <a:rPr lang="en-US" altLang="zh-CN" dirty="0"/>
              <a:t>Choose the words in Introduction because it conveys the research direction. </a:t>
            </a:r>
          </a:p>
          <a:p>
            <a:pPr marL="342900" indent="-342900">
              <a:buAutoNum type="arabicParenR"/>
            </a:pPr>
            <a:r>
              <a:rPr lang="en-US" altLang="zh-CN" dirty="0"/>
              <a:t>Keep consistent English and Chinese key words in the same paper. </a:t>
            </a:r>
          </a:p>
          <a:p>
            <a:pPr marL="342900" indent="-342900">
              <a:buAutoNum type="arabicParenR"/>
            </a:pPr>
            <a:r>
              <a:rPr lang="en-US" altLang="zh-CN" dirty="0"/>
              <a:t>Consult National Chinese Thesaurus for Chinese key words. </a:t>
            </a:r>
          </a:p>
          <a:p>
            <a:pPr marL="342900" indent="-342900">
              <a:buAutoNum type="arabicParenR"/>
            </a:pPr>
            <a:r>
              <a:rPr lang="en-US" altLang="zh-CN" dirty="0"/>
              <a:t> Determine the key words after the paper is finally finished.</a:t>
            </a:r>
            <a:endParaRPr lang="zh-CN" altLang="en-US" dirty="0"/>
          </a:p>
        </p:txBody>
      </p:sp>
      <p:sp>
        <p:nvSpPr>
          <p:cNvPr id="2" name="笑脸 1">
            <a:extLst>
              <a:ext uri="{FF2B5EF4-FFF2-40B4-BE49-F238E27FC236}">
                <a16:creationId xmlns:a16="http://schemas.microsoft.com/office/drawing/2014/main" id="{1A4BB250-E640-D6DA-3373-242841C95136}"/>
              </a:ext>
            </a:extLst>
          </p:cNvPr>
          <p:cNvSpPr/>
          <p:nvPr/>
        </p:nvSpPr>
        <p:spPr>
          <a:xfrm>
            <a:off x="197349" y="3381555"/>
            <a:ext cx="249176" cy="216024"/>
          </a:xfrm>
          <a:prstGeom prst="smileyFace">
            <a:avLst/>
          </a:prstGeom>
          <a:solidFill>
            <a:schemeClr val="accent2">
              <a:lumMod val="20000"/>
              <a:lumOff val="8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笑脸 3">
            <a:extLst>
              <a:ext uri="{FF2B5EF4-FFF2-40B4-BE49-F238E27FC236}">
                <a16:creationId xmlns:a16="http://schemas.microsoft.com/office/drawing/2014/main" id="{9BD128B8-C651-A19A-A762-F73424A0C07E}"/>
              </a:ext>
            </a:extLst>
          </p:cNvPr>
          <p:cNvSpPr/>
          <p:nvPr/>
        </p:nvSpPr>
        <p:spPr>
          <a:xfrm>
            <a:off x="197349" y="3861048"/>
            <a:ext cx="249176" cy="216024"/>
          </a:xfrm>
          <a:prstGeom prst="smileyFace">
            <a:avLst/>
          </a:prstGeom>
          <a:solidFill>
            <a:schemeClr val="accent2">
              <a:lumMod val="20000"/>
              <a:lumOff val="8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笑脸 5">
            <a:extLst>
              <a:ext uri="{FF2B5EF4-FFF2-40B4-BE49-F238E27FC236}">
                <a16:creationId xmlns:a16="http://schemas.microsoft.com/office/drawing/2014/main" id="{E5D23AC0-5D4E-CD9B-F9A1-9EAE0BEB0436}"/>
              </a:ext>
            </a:extLst>
          </p:cNvPr>
          <p:cNvSpPr/>
          <p:nvPr/>
        </p:nvSpPr>
        <p:spPr>
          <a:xfrm>
            <a:off x="197349" y="4131350"/>
            <a:ext cx="249176" cy="216024"/>
          </a:xfrm>
          <a:prstGeom prst="smileyFace">
            <a:avLst/>
          </a:prstGeom>
          <a:solidFill>
            <a:schemeClr val="accent2">
              <a:lumMod val="20000"/>
              <a:lumOff val="8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笑脸 6">
            <a:extLst>
              <a:ext uri="{FF2B5EF4-FFF2-40B4-BE49-F238E27FC236}">
                <a16:creationId xmlns:a16="http://schemas.microsoft.com/office/drawing/2014/main" id="{91856BB0-DA85-6AF0-2A66-BAE70A34DC60}"/>
              </a:ext>
            </a:extLst>
          </p:cNvPr>
          <p:cNvSpPr/>
          <p:nvPr/>
        </p:nvSpPr>
        <p:spPr>
          <a:xfrm>
            <a:off x="197349" y="4725144"/>
            <a:ext cx="249176" cy="216024"/>
          </a:xfrm>
          <a:prstGeom prst="smileyFace">
            <a:avLst/>
          </a:prstGeom>
          <a:solidFill>
            <a:schemeClr val="accent2">
              <a:lumMod val="20000"/>
              <a:lumOff val="8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笑脸 7">
            <a:extLst>
              <a:ext uri="{FF2B5EF4-FFF2-40B4-BE49-F238E27FC236}">
                <a16:creationId xmlns:a16="http://schemas.microsoft.com/office/drawing/2014/main" id="{8B7A7871-6EA4-5AA4-1C9F-8F6943BE1805}"/>
              </a:ext>
            </a:extLst>
          </p:cNvPr>
          <p:cNvSpPr/>
          <p:nvPr/>
        </p:nvSpPr>
        <p:spPr>
          <a:xfrm>
            <a:off x="197349" y="5589240"/>
            <a:ext cx="249176" cy="216024"/>
          </a:xfrm>
          <a:prstGeom prst="smileyFace">
            <a:avLst/>
          </a:prstGeom>
          <a:solidFill>
            <a:schemeClr val="accent2">
              <a:lumMod val="20000"/>
              <a:lumOff val="8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90875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2000" fill="hold"/>
                                        <p:tgtEl>
                                          <p:spTgt spid="5">
                                            <p:txEl>
                                              <p:pRg st="3" end="3"/>
                                            </p:txEl>
                                          </p:spTgt>
                                        </p:tgtEl>
                                        <p:attrNameLst>
                                          <p:attrName>style.color</p:attrName>
                                        </p:attrNameLst>
                                      </p:cBhvr>
                                      <p:to>
                                        <a:srgbClr val="E5B9B7"/>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000" fill="hold"/>
                                        <p:tgtEl>
                                          <p:spTgt spid="5">
                                            <p:txEl>
                                              <p:pRg st="5" end="5"/>
                                            </p:txEl>
                                          </p:spTgt>
                                        </p:tgtEl>
                                        <p:attrNameLst>
                                          <p:attrName>style.color</p:attrName>
                                        </p:attrNameLst>
                                      </p:cBhvr>
                                      <p:to>
                                        <a:srgbClr val="D99694"/>
                                      </p:to>
                                    </p:animClr>
                                  </p:childTnLst>
                                </p:cTn>
                              </p:par>
                            </p:childTnLst>
                          </p:cTn>
                        </p:par>
                      </p:childTnLst>
                    </p:cTn>
                  </p:par>
                  <p:par>
                    <p:cTn id="11" fill="hold">
                      <p:stCondLst>
                        <p:cond delay="indefinite"/>
                      </p:stCondLst>
                      <p:childTnLst>
                        <p:par>
                          <p:cTn id="12" fill="hold">
                            <p:stCondLst>
                              <p:cond delay="0"/>
                            </p:stCondLst>
                            <p:childTnLst>
                              <p:par>
                                <p:cTn id="13" presetID="3" presetClass="emph" presetSubtype="2" fill="hold" nodeType="clickEffect">
                                  <p:stCondLst>
                                    <p:cond delay="0"/>
                                  </p:stCondLst>
                                  <p:childTnLst>
                                    <p:animClr clrSpc="rgb" dir="cw">
                                      <p:cBhvr override="childStyle">
                                        <p:cTn id="14" dur="2000" fill="hold"/>
                                        <p:tgtEl>
                                          <p:spTgt spid="5">
                                            <p:txEl>
                                              <p:pRg st="6" end="6"/>
                                            </p:txEl>
                                          </p:spTgt>
                                        </p:tgtEl>
                                        <p:attrNameLst>
                                          <p:attrName>style.color</p:attrName>
                                        </p:attrNameLst>
                                      </p:cBhvr>
                                      <p:to>
                                        <a:schemeClr val="accent2"/>
                                      </p:to>
                                    </p:animClr>
                                  </p:childTnLst>
                                </p:cTn>
                              </p:par>
                            </p:childTnLst>
                          </p:cTn>
                        </p:par>
                      </p:childTnLst>
                    </p:cTn>
                  </p:par>
                  <p:par>
                    <p:cTn id="15" fill="hold">
                      <p:stCondLst>
                        <p:cond delay="indefinite"/>
                      </p:stCondLst>
                      <p:childTnLst>
                        <p:par>
                          <p:cTn id="16" fill="hold">
                            <p:stCondLst>
                              <p:cond delay="0"/>
                            </p:stCondLst>
                            <p:childTnLst>
                              <p:par>
                                <p:cTn id="17" presetID="3" presetClass="emph" presetSubtype="2" fill="hold" nodeType="clickEffect">
                                  <p:stCondLst>
                                    <p:cond delay="0"/>
                                  </p:stCondLst>
                                  <p:childTnLst>
                                    <p:animClr clrSpc="rgb" dir="cw">
                                      <p:cBhvr override="childStyle">
                                        <p:cTn id="18" dur="2000" fill="hold"/>
                                        <p:tgtEl>
                                          <p:spTgt spid="5">
                                            <p:txEl>
                                              <p:pRg st="8" end="8"/>
                                            </p:txEl>
                                          </p:spTgt>
                                        </p:tgtEl>
                                        <p:attrNameLst>
                                          <p:attrName>style.color</p:attrName>
                                        </p:attrNameLst>
                                      </p:cBhvr>
                                      <p:to>
                                        <a:schemeClr val="accent2"/>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000" fill="hold"/>
                                        <p:tgtEl>
                                          <p:spTgt spid="5">
                                            <p:txEl>
                                              <p:pRg st="10" end="10"/>
                                            </p:txEl>
                                          </p:spTgt>
                                        </p:tgtEl>
                                        <p:attrNameLst>
                                          <p:attrName>style.color</p:attrName>
                                        </p:attrNameLst>
                                      </p:cBhvr>
                                      <p:to>
                                        <a:schemeClr val="accent2"/>
                                      </p:to>
                                    </p:animClr>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animBg="1"/>
      <p:bldP spid="7" grpId="0" animBg="1"/>
      <p:bldP spid="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p:txBody>
          <a:bodyPr>
            <a:normAutofit/>
          </a:bodyPr>
          <a:lstStyle/>
          <a:p>
            <a:pPr marL="0" indent="0">
              <a:buNone/>
            </a:pPr>
            <a:r>
              <a:rPr lang="en-US" altLang="zh-CN" b="1" dirty="0"/>
              <a:t>3.2 Linguistic Features </a:t>
            </a:r>
          </a:p>
          <a:p>
            <a:pPr marL="0" indent="0">
              <a:buNone/>
            </a:pPr>
            <a:r>
              <a:rPr lang="en-US" altLang="zh-CN" b="1" dirty="0"/>
              <a:t>3.2.1 Tenses </a:t>
            </a:r>
          </a:p>
          <a:p>
            <a:pPr marL="0" indent="0">
              <a:buNone/>
            </a:pPr>
            <a:r>
              <a:rPr lang="en-US" altLang="zh-CN" dirty="0"/>
              <a:t>    Seven verb tenses were identified throughout all of the abstracts. The distribution of verb tenses (including model verbs) in the abstracts of Ta and </a:t>
            </a:r>
            <a:r>
              <a:rPr lang="en-US" altLang="zh-CN" dirty="0" err="1"/>
              <a:t>Ea</a:t>
            </a:r>
            <a:r>
              <a:rPr lang="en-US" altLang="zh-CN" dirty="0"/>
              <a:t> are listed in the following two tables: </a:t>
            </a:r>
          </a:p>
          <a:p>
            <a:pPr marL="0" indent="0" algn="ctr">
              <a:buNone/>
            </a:pPr>
            <a:endParaRPr lang="zh-CN" altLang="en-US" dirty="0"/>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spTree>
    <p:extLst>
      <p:ext uri="{BB962C8B-B14F-4D97-AF65-F5344CB8AC3E}">
        <p14:creationId xmlns:p14="http://schemas.microsoft.com/office/powerpoint/2010/main" val="468924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p:txBody>
          <a:bodyPr>
            <a:normAutofit/>
          </a:bodyPr>
          <a:lstStyle/>
          <a:p>
            <a:pPr marL="0" indent="0" algn="ctr">
              <a:buNone/>
            </a:pPr>
            <a:r>
              <a:rPr lang="en-US" altLang="zh-CN" sz="2400" dirty="0"/>
              <a:t>Table 2 Distribution of verb tenses in abstracts of Ta</a:t>
            </a:r>
          </a:p>
          <a:p>
            <a:pPr marL="0" indent="0" algn="ctr">
              <a:buNone/>
            </a:pPr>
            <a:endParaRPr lang="en-US" altLang="zh-CN" sz="2400" dirty="0"/>
          </a:p>
          <a:p>
            <a:pPr marL="514350" indent="-514350">
              <a:buAutoNum type="arabicPeriod"/>
            </a:pPr>
            <a:endParaRPr lang="zh-CN" altLang="en-US" dirty="0"/>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graphicFrame>
        <p:nvGraphicFramePr>
          <p:cNvPr id="4" name="表格 4">
            <a:extLst>
              <a:ext uri="{FF2B5EF4-FFF2-40B4-BE49-F238E27FC236}">
                <a16:creationId xmlns:a16="http://schemas.microsoft.com/office/drawing/2014/main" id="{88A3874D-B481-4453-9672-0263CBA1AA14}"/>
              </a:ext>
            </a:extLst>
          </p:cNvPr>
          <p:cNvGraphicFramePr>
            <a:graphicFrameLocks noGrp="1"/>
          </p:cNvGraphicFramePr>
          <p:nvPr>
            <p:extLst>
              <p:ext uri="{D42A27DB-BD31-4B8C-83A1-F6EECF244321}">
                <p14:modId xmlns:p14="http://schemas.microsoft.com/office/powerpoint/2010/main" val="1597187443"/>
              </p:ext>
            </p:extLst>
          </p:nvPr>
        </p:nvGraphicFramePr>
        <p:xfrm>
          <a:off x="683568" y="2276872"/>
          <a:ext cx="7776864" cy="3890450"/>
        </p:xfrm>
        <a:graphic>
          <a:graphicData uri="http://schemas.openxmlformats.org/drawingml/2006/table">
            <a:tbl>
              <a:tblPr firstRow="1" bandRow="1">
                <a:tableStyleId>{5C22544A-7EE6-4342-B048-85BDC9FD1C3A}</a:tableStyleId>
              </a:tblPr>
              <a:tblGrid>
                <a:gridCol w="1656184">
                  <a:extLst>
                    <a:ext uri="{9D8B030D-6E8A-4147-A177-3AD203B41FA5}">
                      <a16:colId xmlns:a16="http://schemas.microsoft.com/office/drawing/2014/main" val="2068255255"/>
                    </a:ext>
                  </a:extLst>
                </a:gridCol>
                <a:gridCol w="1584176">
                  <a:extLst>
                    <a:ext uri="{9D8B030D-6E8A-4147-A177-3AD203B41FA5}">
                      <a16:colId xmlns:a16="http://schemas.microsoft.com/office/drawing/2014/main" val="3720012248"/>
                    </a:ext>
                  </a:extLst>
                </a:gridCol>
                <a:gridCol w="1296144">
                  <a:extLst>
                    <a:ext uri="{9D8B030D-6E8A-4147-A177-3AD203B41FA5}">
                      <a16:colId xmlns:a16="http://schemas.microsoft.com/office/drawing/2014/main" val="1208229687"/>
                    </a:ext>
                  </a:extLst>
                </a:gridCol>
                <a:gridCol w="1080120">
                  <a:extLst>
                    <a:ext uri="{9D8B030D-6E8A-4147-A177-3AD203B41FA5}">
                      <a16:colId xmlns:a16="http://schemas.microsoft.com/office/drawing/2014/main" val="4078490554"/>
                    </a:ext>
                  </a:extLst>
                </a:gridCol>
                <a:gridCol w="1224136">
                  <a:extLst>
                    <a:ext uri="{9D8B030D-6E8A-4147-A177-3AD203B41FA5}">
                      <a16:colId xmlns:a16="http://schemas.microsoft.com/office/drawing/2014/main" val="2739192811"/>
                    </a:ext>
                  </a:extLst>
                </a:gridCol>
                <a:gridCol w="936104">
                  <a:extLst>
                    <a:ext uri="{9D8B030D-6E8A-4147-A177-3AD203B41FA5}">
                      <a16:colId xmlns:a16="http://schemas.microsoft.com/office/drawing/2014/main" val="3877909398"/>
                    </a:ext>
                  </a:extLst>
                </a:gridCol>
              </a:tblGrid>
              <a:tr h="522058">
                <a:tc>
                  <a:txBody>
                    <a:bodyPr/>
                    <a:lstStyle/>
                    <a:p>
                      <a:pPr algn="ctr"/>
                      <a:endParaRPr lang="zh-CN" altLang="en-US" dirty="0"/>
                    </a:p>
                  </a:txBody>
                  <a:tcPr/>
                </a:tc>
                <a:tc>
                  <a:txBody>
                    <a:bodyPr/>
                    <a:lstStyle/>
                    <a:p>
                      <a:pPr algn="ctr"/>
                      <a:r>
                        <a:rPr lang="en-US" altLang="zh-CN" dirty="0"/>
                        <a:t>Introduction</a:t>
                      </a:r>
                      <a:endParaRPr lang="zh-CN" altLang="en-US" dirty="0"/>
                    </a:p>
                  </a:txBody>
                  <a:tcPr/>
                </a:tc>
                <a:tc>
                  <a:txBody>
                    <a:bodyPr/>
                    <a:lstStyle/>
                    <a:p>
                      <a:pPr algn="ctr"/>
                      <a:r>
                        <a:rPr lang="en-US" altLang="zh-CN" dirty="0"/>
                        <a:t>Method</a:t>
                      </a:r>
                      <a:endParaRPr lang="zh-CN" altLang="en-US" dirty="0"/>
                    </a:p>
                  </a:txBody>
                  <a:tcPr/>
                </a:tc>
                <a:tc>
                  <a:txBody>
                    <a:bodyPr/>
                    <a:lstStyle/>
                    <a:p>
                      <a:pPr algn="ctr"/>
                      <a:r>
                        <a:rPr lang="en-US" altLang="zh-CN" dirty="0"/>
                        <a:t>Result</a:t>
                      </a:r>
                      <a:endParaRPr lang="zh-CN" altLang="en-US" dirty="0"/>
                    </a:p>
                  </a:txBody>
                  <a:tcPr/>
                </a:tc>
                <a:tc>
                  <a:txBody>
                    <a:bodyPr/>
                    <a:lstStyle/>
                    <a:p>
                      <a:pPr algn="ctr"/>
                      <a:r>
                        <a:rPr lang="en-US" altLang="zh-CN" dirty="0"/>
                        <a:t>Conclusion</a:t>
                      </a:r>
                      <a:endParaRPr lang="zh-CN" altLang="en-US" dirty="0"/>
                    </a:p>
                  </a:txBody>
                  <a:tcPr/>
                </a:tc>
                <a:tc>
                  <a:txBody>
                    <a:bodyPr/>
                    <a:lstStyle/>
                    <a:p>
                      <a:pPr algn="ctr"/>
                      <a:r>
                        <a:rPr lang="en-US" altLang="zh-CN" dirty="0"/>
                        <a:t>Total</a:t>
                      </a:r>
                      <a:endParaRPr lang="zh-CN" altLang="en-US" dirty="0"/>
                    </a:p>
                  </a:txBody>
                  <a:tcPr/>
                </a:tc>
                <a:extLst>
                  <a:ext uri="{0D108BD9-81ED-4DB2-BD59-A6C34878D82A}">
                    <a16:rowId xmlns:a16="http://schemas.microsoft.com/office/drawing/2014/main" val="3791801291"/>
                  </a:ext>
                </a:extLst>
              </a:tr>
              <a:tr h="522058">
                <a:tc>
                  <a:txBody>
                    <a:bodyPr/>
                    <a:lstStyle/>
                    <a:p>
                      <a:pPr algn="ctr"/>
                      <a:r>
                        <a:rPr lang="en-US" altLang="zh-CN" dirty="0"/>
                        <a:t>Present simple</a:t>
                      </a:r>
                      <a:endParaRPr lang="zh-CN" altLang="en-US" dirty="0"/>
                    </a:p>
                  </a:txBody>
                  <a:tcPr/>
                </a:tc>
                <a:tc>
                  <a:txBody>
                    <a:bodyPr/>
                    <a:lstStyle/>
                    <a:p>
                      <a:pPr algn="ctr"/>
                      <a:r>
                        <a:rPr lang="en-US" altLang="zh-CN" dirty="0"/>
                        <a:t>67(56.8%)</a:t>
                      </a:r>
                      <a:endParaRPr lang="zh-CN" altLang="en-US" dirty="0"/>
                    </a:p>
                  </a:txBody>
                  <a:tcPr/>
                </a:tc>
                <a:tc>
                  <a:txBody>
                    <a:bodyPr/>
                    <a:lstStyle/>
                    <a:p>
                      <a:pPr algn="ctr"/>
                      <a:r>
                        <a:rPr lang="en-US" altLang="zh-CN" dirty="0"/>
                        <a:t>2(18.2%)</a:t>
                      </a:r>
                      <a:endParaRPr lang="zh-CN" altLang="en-US" dirty="0"/>
                    </a:p>
                  </a:txBody>
                  <a:tcPr/>
                </a:tc>
                <a:tc>
                  <a:txBody>
                    <a:bodyPr/>
                    <a:lstStyle/>
                    <a:p>
                      <a:pPr algn="ctr"/>
                      <a:r>
                        <a:rPr lang="en-US" altLang="zh-CN" dirty="0"/>
                        <a:t>7(30.4%)</a:t>
                      </a:r>
                      <a:endParaRPr lang="zh-CN" altLang="en-US" dirty="0"/>
                    </a:p>
                  </a:txBody>
                  <a:tcPr/>
                </a:tc>
                <a:tc>
                  <a:txBody>
                    <a:bodyPr/>
                    <a:lstStyle/>
                    <a:p>
                      <a:pPr algn="ctr"/>
                      <a:r>
                        <a:rPr lang="en-US" altLang="zh-CN" dirty="0"/>
                        <a:t>25(62.5%)</a:t>
                      </a:r>
                      <a:endParaRPr lang="zh-CN" altLang="en-US" dirty="0"/>
                    </a:p>
                  </a:txBody>
                  <a:tcPr/>
                </a:tc>
                <a:tc>
                  <a:txBody>
                    <a:bodyPr/>
                    <a:lstStyle/>
                    <a:p>
                      <a:pPr algn="ctr"/>
                      <a:r>
                        <a:rPr lang="en-US" altLang="zh-CN" dirty="0"/>
                        <a:t>101</a:t>
                      </a:r>
                      <a:endParaRPr lang="zh-CN" altLang="en-US" dirty="0"/>
                    </a:p>
                  </a:txBody>
                  <a:tcPr/>
                </a:tc>
                <a:extLst>
                  <a:ext uri="{0D108BD9-81ED-4DB2-BD59-A6C34878D82A}">
                    <a16:rowId xmlns:a16="http://schemas.microsoft.com/office/drawing/2014/main" val="302603639"/>
                  </a:ext>
                </a:extLst>
              </a:tr>
              <a:tr h="522058">
                <a:tc>
                  <a:txBody>
                    <a:bodyPr/>
                    <a:lstStyle/>
                    <a:p>
                      <a:pPr algn="ctr"/>
                      <a:r>
                        <a:rPr lang="en-US" altLang="zh-CN" dirty="0"/>
                        <a:t>Past</a:t>
                      </a:r>
                      <a:endParaRPr lang="zh-CN" altLang="en-US" dirty="0"/>
                    </a:p>
                  </a:txBody>
                  <a:tcPr/>
                </a:tc>
                <a:tc>
                  <a:txBody>
                    <a:bodyPr/>
                    <a:lstStyle/>
                    <a:p>
                      <a:pPr algn="ctr"/>
                      <a:r>
                        <a:rPr lang="en-US" altLang="zh-CN" dirty="0"/>
                        <a:t>43(36.4%)</a:t>
                      </a:r>
                      <a:endParaRPr lang="zh-CN" altLang="en-US" dirty="0"/>
                    </a:p>
                  </a:txBody>
                  <a:tcPr/>
                </a:tc>
                <a:tc>
                  <a:txBody>
                    <a:bodyPr/>
                    <a:lstStyle/>
                    <a:p>
                      <a:pPr algn="ctr"/>
                      <a:r>
                        <a:rPr lang="en-US" altLang="zh-CN" dirty="0"/>
                        <a:t>9(81.8%)</a:t>
                      </a:r>
                      <a:endParaRPr lang="zh-CN" altLang="en-US" dirty="0"/>
                    </a:p>
                  </a:txBody>
                  <a:tcPr/>
                </a:tc>
                <a:tc>
                  <a:txBody>
                    <a:bodyPr/>
                    <a:lstStyle/>
                    <a:p>
                      <a:pPr algn="ctr"/>
                      <a:r>
                        <a:rPr lang="en-US" altLang="zh-CN" dirty="0"/>
                        <a:t>14(60.9%)</a:t>
                      </a:r>
                      <a:endParaRPr lang="zh-CN" altLang="en-US" dirty="0"/>
                    </a:p>
                  </a:txBody>
                  <a:tcPr/>
                </a:tc>
                <a:tc>
                  <a:txBody>
                    <a:bodyPr/>
                    <a:lstStyle/>
                    <a:p>
                      <a:pPr algn="ctr"/>
                      <a:r>
                        <a:rPr lang="en-US" altLang="zh-CN" dirty="0"/>
                        <a:t>14(35.0%)</a:t>
                      </a:r>
                      <a:endParaRPr lang="zh-CN" altLang="en-US" dirty="0"/>
                    </a:p>
                  </a:txBody>
                  <a:tcPr/>
                </a:tc>
                <a:tc>
                  <a:txBody>
                    <a:bodyPr/>
                    <a:lstStyle/>
                    <a:p>
                      <a:pPr algn="ctr"/>
                      <a:r>
                        <a:rPr lang="en-US" altLang="zh-CN" dirty="0"/>
                        <a:t>81</a:t>
                      </a:r>
                      <a:endParaRPr lang="zh-CN" altLang="en-US" dirty="0"/>
                    </a:p>
                  </a:txBody>
                  <a:tcPr/>
                </a:tc>
                <a:extLst>
                  <a:ext uri="{0D108BD9-81ED-4DB2-BD59-A6C34878D82A}">
                    <a16:rowId xmlns:a16="http://schemas.microsoft.com/office/drawing/2014/main" val="952213590"/>
                  </a:ext>
                </a:extLst>
              </a:tr>
              <a:tr h="522058">
                <a:tc>
                  <a:txBody>
                    <a:bodyPr/>
                    <a:lstStyle/>
                    <a:p>
                      <a:pPr algn="ctr"/>
                      <a:r>
                        <a:rPr lang="en-US" altLang="zh-CN" dirty="0"/>
                        <a:t>Present perfect</a:t>
                      </a:r>
                      <a:endParaRPr lang="zh-CN" altLang="en-US" dirty="0"/>
                    </a:p>
                  </a:txBody>
                  <a:tcPr/>
                </a:tc>
                <a:tc>
                  <a:txBody>
                    <a:bodyPr/>
                    <a:lstStyle/>
                    <a:p>
                      <a:pPr algn="ctr"/>
                      <a:r>
                        <a:rPr lang="en-US" altLang="zh-CN" dirty="0"/>
                        <a:t>4(3.4%)</a:t>
                      </a:r>
                      <a:endParaRPr lang="zh-CN" altLang="en-US" dirty="0"/>
                    </a:p>
                  </a:txBody>
                  <a:tcPr/>
                </a:tc>
                <a:tc>
                  <a:txBody>
                    <a:bodyPr/>
                    <a:lstStyle/>
                    <a:p>
                      <a:pPr algn="ctr"/>
                      <a:endParaRPr lang="zh-CN" altLang="en-US"/>
                    </a:p>
                  </a:txBody>
                  <a:tcPr/>
                </a:tc>
                <a:tc>
                  <a:txBody>
                    <a:bodyPr/>
                    <a:lstStyle/>
                    <a:p>
                      <a:pPr algn="ctr"/>
                      <a:r>
                        <a:rPr lang="en-US" altLang="zh-CN" dirty="0"/>
                        <a:t>2(8.7%)</a:t>
                      </a:r>
                      <a:endParaRPr lang="zh-CN" altLang="en-US" dirty="0"/>
                    </a:p>
                  </a:txBody>
                  <a:tcPr/>
                </a:tc>
                <a:tc>
                  <a:txBody>
                    <a:bodyPr/>
                    <a:lstStyle/>
                    <a:p>
                      <a:pPr algn="ctr"/>
                      <a:r>
                        <a:rPr lang="en-US" altLang="zh-CN" dirty="0"/>
                        <a:t>1(2.5%)</a:t>
                      </a:r>
                      <a:endParaRPr lang="zh-CN" altLang="en-US" dirty="0"/>
                    </a:p>
                  </a:txBody>
                  <a:tcPr/>
                </a:tc>
                <a:tc>
                  <a:txBody>
                    <a:bodyPr/>
                    <a:lstStyle/>
                    <a:p>
                      <a:pPr algn="ctr"/>
                      <a:r>
                        <a:rPr lang="en-US" altLang="zh-CN" dirty="0"/>
                        <a:t>7</a:t>
                      </a:r>
                      <a:endParaRPr lang="zh-CN" altLang="en-US" dirty="0"/>
                    </a:p>
                  </a:txBody>
                  <a:tcPr/>
                </a:tc>
                <a:extLst>
                  <a:ext uri="{0D108BD9-81ED-4DB2-BD59-A6C34878D82A}">
                    <a16:rowId xmlns:a16="http://schemas.microsoft.com/office/drawing/2014/main" val="3599840833"/>
                  </a:ext>
                </a:extLst>
              </a:tr>
              <a:tr h="522058">
                <a:tc>
                  <a:txBody>
                    <a:bodyPr/>
                    <a:lstStyle/>
                    <a:p>
                      <a:pPr algn="ctr"/>
                      <a:r>
                        <a:rPr lang="en-US" altLang="zh-CN" dirty="0"/>
                        <a:t>Simple future</a:t>
                      </a:r>
                      <a:endParaRPr lang="zh-CN" altLang="en-US" dirty="0"/>
                    </a:p>
                  </a:txBody>
                  <a:tcPr/>
                </a:tc>
                <a:tc>
                  <a:txBody>
                    <a:bodyPr/>
                    <a:lstStyle/>
                    <a:p>
                      <a:pPr algn="ctr"/>
                      <a:r>
                        <a:rPr lang="en-US" altLang="zh-CN" dirty="0"/>
                        <a:t>1(0.8%)</a:t>
                      </a:r>
                      <a:endParaRPr lang="zh-CN" altLang="en-US" dirty="0"/>
                    </a:p>
                  </a:txBody>
                  <a:tcPr/>
                </a:tc>
                <a:tc>
                  <a:txBody>
                    <a:bodyPr/>
                    <a:lstStyle/>
                    <a:p>
                      <a:pPr algn="ctr"/>
                      <a:endParaRPr lang="zh-CN" altLang="en-US"/>
                    </a:p>
                  </a:txBody>
                  <a:tcPr/>
                </a:tc>
                <a:tc>
                  <a:txBody>
                    <a:bodyPr/>
                    <a:lstStyle/>
                    <a:p>
                      <a:pPr algn="ctr"/>
                      <a:endParaRPr lang="zh-CN" altLang="en-US"/>
                    </a:p>
                  </a:txBody>
                  <a:tcPr/>
                </a:tc>
                <a:tc>
                  <a:txBody>
                    <a:bodyPr/>
                    <a:lstStyle/>
                    <a:p>
                      <a:pPr algn="ctr"/>
                      <a:endParaRPr lang="zh-CN" altLang="en-US" dirty="0"/>
                    </a:p>
                  </a:txBody>
                  <a:tcPr/>
                </a:tc>
                <a:tc>
                  <a:txBody>
                    <a:bodyPr/>
                    <a:lstStyle/>
                    <a:p>
                      <a:pPr algn="ctr"/>
                      <a:r>
                        <a:rPr lang="en-US" altLang="zh-CN" dirty="0"/>
                        <a:t>1</a:t>
                      </a:r>
                      <a:endParaRPr lang="zh-CN" altLang="en-US" dirty="0"/>
                    </a:p>
                  </a:txBody>
                  <a:tcPr/>
                </a:tc>
                <a:extLst>
                  <a:ext uri="{0D108BD9-81ED-4DB2-BD59-A6C34878D82A}">
                    <a16:rowId xmlns:a16="http://schemas.microsoft.com/office/drawing/2014/main" val="430456154"/>
                  </a:ext>
                </a:extLst>
              </a:tr>
              <a:tr h="522058">
                <a:tc>
                  <a:txBody>
                    <a:bodyPr/>
                    <a:lstStyle/>
                    <a:p>
                      <a:pPr algn="ctr"/>
                      <a:r>
                        <a:rPr lang="en-US" altLang="zh-CN" dirty="0"/>
                        <a:t>Present continuous</a:t>
                      </a:r>
                      <a:endParaRPr lang="zh-CN" altLang="en-US" dirty="0"/>
                    </a:p>
                  </a:txBody>
                  <a:tcPr/>
                </a:tc>
                <a:tc>
                  <a:txBody>
                    <a:bodyPr/>
                    <a:lstStyle/>
                    <a:p>
                      <a:pPr algn="ctr"/>
                      <a:r>
                        <a:rPr lang="en-US" altLang="zh-CN" dirty="0"/>
                        <a:t>2(1.7%)</a:t>
                      </a:r>
                      <a:endParaRPr lang="zh-CN" altLang="en-US" dirty="0"/>
                    </a:p>
                  </a:txBody>
                  <a:tcPr/>
                </a:tc>
                <a:tc>
                  <a:txBody>
                    <a:bodyPr/>
                    <a:lstStyle/>
                    <a:p>
                      <a:pPr algn="ctr"/>
                      <a:endParaRPr lang="zh-CN" altLang="en-US"/>
                    </a:p>
                  </a:txBody>
                  <a:tcPr/>
                </a:tc>
                <a:tc>
                  <a:txBody>
                    <a:bodyPr/>
                    <a:lstStyle/>
                    <a:p>
                      <a:pPr algn="ctr"/>
                      <a:endParaRPr lang="zh-CN" altLang="en-US"/>
                    </a:p>
                  </a:txBody>
                  <a:tcPr/>
                </a:tc>
                <a:tc>
                  <a:txBody>
                    <a:bodyPr/>
                    <a:lstStyle/>
                    <a:p>
                      <a:pPr algn="ctr"/>
                      <a:endParaRPr lang="zh-CN" altLang="en-US" dirty="0"/>
                    </a:p>
                  </a:txBody>
                  <a:tcPr/>
                </a:tc>
                <a:tc>
                  <a:txBody>
                    <a:bodyPr/>
                    <a:lstStyle/>
                    <a:p>
                      <a:pPr algn="ctr"/>
                      <a:r>
                        <a:rPr lang="en-US" altLang="zh-CN" dirty="0"/>
                        <a:t>2</a:t>
                      </a:r>
                      <a:endParaRPr lang="zh-CN" altLang="en-US" dirty="0"/>
                    </a:p>
                  </a:txBody>
                  <a:tcPr/>
                </a:tc>
                <a:extLst>
                  <a:ext uri="{0D108BD9-81ED-4DB2-BD59-A6C34878D82A}">
                    <a16:rowId xmlns:a16="http://schemas.microsoft.com/office/drawing/2014/main" val="2079966545"/>
                  </a:ext>
                </a:extLst>
              </a:tr>
              <a:tr h="522058">
                <a:tc>
                  <a:txBody>
                    <a:bodyPr/>
                    <a:lstStyle/>
                    <a:p>
                      <a:pPr algn="ctr"/>
                      <a:r>
                        <a:rPr lang="en-US" altLang="zh-CN" dirty="0"/>
                        <a:t>Present perfect continuous </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1(0.8%)</a:t>
                      </a:r>
                      <a:endParaRPr lang="zh-CN" altLang="en-US" dirty="0"/>
                    </a:p>
                    <a:p>
                      <a:pPr algn="ctr"/>
                      <a:endParaRPr lang="zh-CN" altLang="en-US" dirty="0"/>
                    </a:p>
                  </a:txBody>
                  <a:tcPr/>
                </a:tc>
                <a:tc>
                  <a:txBody>
                    <a:bodyPr/>
                    <a:lstStyle/>
                    <a:p>
                      <a:pPr algn="ctr"/>
                      <a:endParaRPr lang="zh-CN" altLang="en-US"/>
                    </a:p>
                  </a:txBody>
                  <a:tcPr/>
                </a:tc>
                <a:tc>
                  <a:txBody>
                    <a:bodyPr/>
                    <a:lstStyle/>
                    <a:p>
                      <a:pPr algn="ctr"/>
                      <a:endParaRPr lang="zh-CN" altLang="en-US"/>
                    </a:p>
                  </a:txBody>
                  <a:tcPr/>
                </a:tc>
                <a:tc>
                  <a:txBody>
                    <a:bodyPr/>
                    <a:lstStyle/>
                    <a:p>
                      <a:pPr algn="ctr"/>
                      <a:endParaRPr lang="zh-CN" altLang="en-US"/>
                    </a:p>
                  </a:txBody>
                  <a:tcPr/>
                </a:tc>
                <a:tc>
                  <a:txBody>
                    <a:bodyPr/>
                    <a:lstStyle/>
                    <a:p>
                      <a:pPr algn="ctr"/>
                      <a:r>
                        <a:rPr lang="en-US" altLang="zh-CN" dirty="0"/>
                        <a:t>1</a:t>
                      </a:r>
                      <a:endParaRPr lang="zh-CN" altLang="en-US" dirty="0"/>
                    </a:p>
                  </a:txBody>
                  <a:tcPr/>
                </a:tc>
                <a:extLst>
                  <a:ext uri="{0D108BD9-81ED-4DB2-BD59-A6C34878D82A}">
                    <a16:rowId xmlns:a16="http://schemas.microsoft.com/office/drawing/2014/main" val="2898192392"/>
                  </a:ext>
                </a:extLst>
              </a:tr>
            </a:tbl>
          </a:graphicData>
        </a:graphic>
      </p:graphicFrame>
    </p:spTree>
    <p:extLst>
      <p:ext uri="{BB962C8B-B14F-4D97-AF65-F5344CB8AC3E}">
        <p14:creationId xmlns:p14="http://schemas.microsoft.com/office/powerpoint/2010/main" val="3511454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a:xfrm>
            <a:off x="457200" y="1357298"/>
            <a:ext cx="8229600" cy="4768865"/>
          </a:xfrm>
        </p:spPr>
        <p:txBody>
          <a:bodyPr>
            <a:normAutofit/>
          </a:bodyPr>
          <a:lstStyle/>
          <a:p>
            <a:pPr marL="0" indent="0" algn="ctr">
              <a:buNone/>
            </a:pPr>
            <a:r>
              <a:rPr lang="en-US" altLang="zh-CN" sz="2000" dirty="0"/>
              <a:t>Table 3 Distribution of verb tenses in abstracts of </a:t>
            </a:r>
            <a:r>
              <a:rPr lang="en-US" altLang="zh-CN" sz="2000" dirty="0" err="1"/>
              <a:t>Ea</a:t>
            </a:r>
            <a:endParaRPr lang="en-US" altLang="zh-CN" sz="2000" dirty="0"/>
          </a:p>
          <a:p>
            <a:pPr marL="0" indent="0" algn="ctr">
              <a:buNone/>
            </a:pPr>
            <a:endParaRPr lang="en-US" altLang="zh-CN" sz="2000" dirty="0"/>
          </a:p>
          <a:p>
            <a:pPr marL="0" indent="0" algn="ctr">
              <a:buNone/>
            </a:pPr>
            <a:endParaRPr lang="en-US" altLang="zh-CN" dirty="0"/>
          </a:p>
          <a:p>
            <a:pPr marL="514350" indent="-514350">
              <a:buAutoNum type="arabicPeriod"/>
            </a:pPr>
            <a:endParaRPr lang="zh-CN" altLang="en-US" dirty="0"/>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graphicFrame>
        <p:nvGraphicFramePr>
          <p:cNvPr id="4" name="表格 4">
            <a:extLst>
              <a:ext uri="{FF2B5EF4-FFF2-40B4-BE49-F238E27FC236}">
                <a16:creationId xmlns:a16="http://schemas.microsoft.com/office/drawing/2014/main" id="{DEF5A6EC-3A38-446C-A81B-1ABD36F0AC2F}"/>
              </a:ext>
            </a:extLst>
          </p:cNvPr>
          <p:cNvGraphicFramePr>
            <a:graphicFrameLocks noGrp="1"/>
          </p:cNvGraphicFramePr>
          <p:nvPr>
            <p:extLst>
              <p:ext uri="{D42A27DB-BD31-4B8C-83A1-F6EECF244321}">
                <p14:modId xmlns:p14="http://schemas.microsoft.com/office/powerpoint/2010/main" val="1630957884"/>
              </p:ext>
            </p:extLst>
          </p:nvPr>
        </p:nvGraphicFramePr>
        <p:xfrm>
          <a:off x="611560" y="1730753"/>
          <a:ext cx="7416824" cy="4905092"/>
        </p:xfrm>
        <a:graphic>
          <a:graphicData uri="http://schemas.openxmlformats.org/drawingml/2006/table">
            <a:tbl>
              <a:tblPr firstRow="1" bandRow="1">
                <a:tableStyleId>{5C22544A-7EE6-4342-B048-85BDC9FD1C3A}</a:tableStyleId>
              </a:tblPr>
              <a:tblGrid>
                <a:gridCol w="1592560">
                  <a:extLst>
                    <a:ext uri="{9D8B030D-6E8A-4147-A177-3AD203B41FA5}">
                      <a16:colId xmlns:a16="http://schemas.microsoft.com/office/drawing/2014/main" val="2276443482"/>
                    </a:ext>
                  </a:extLst>
                </a:gridCol>
                <a:gridCol w="1440160">
                  <a:extLst>
                    <a:ext uri="{9D8B030D-6E8A-4147-A177-3AD203B41FA5}">
                      <a16:colId xmlns:a16="http://schemas.microsoft.com/office/drawing/2014/main" val="437518949"/>
                    </a:ext>
                  </a:extLst>
                </a:gridCol>
                <a:gridCol w="1071736">
                  <a:extLst>
                    <a:ext uri="{9D8B030D-6E8A-4147-A177-3AD203B41FA5}">
                      <a16:colId xmlns:a16="http://schemas.microsoft.com/office/drawing/2014/main" val="531190084"/>
                    </a:ext>
                  </a:extLst>
                </a:gridCol>
                <a:gridCol w="1162472">
                  <a:extLst>
                    <a:ext uri="{9D8B030D-6E8A-4147-A177-3AD203B41FA5}">
                      <a16:colId xmlns:a16="http://schemas.microsoft.com/office/drawing/2014/main" val="3390103775"/>
                    </a:ext>
                  </a:extLst>
                </a:gridCol>
                <a:gridCol w="1285800">
                  <a:extLst>
                    <a:ext uri="{9D8B030D-6E8A-4147-A177-3AD203B41FA5}">
                      <a16:colId xmlns:a16="http://schemas.microsoft.com/office/drawing/2014/main" val="2986263082"/>
                    </a:ext>
                  </a:extLst>
                </a:gridCol>
                <a:gridCol w="864096">
                  <a:extLst>
                    <a:ext uri="{9D8B030D-6E8A-4147-A177-3AD203B41FA5}">
                      <a16:colId xmlns:a16="http://schemas.microsoft.com/office/drawing/2014/main" val="1594343984"/>
                    </a:ext>
                  </a:extLst>
                </a:gridCol>
              </a:tblGrid>
              <a:tr h="562088">
                <a:tc>
                  <a:txBody>
                    <a:bodyPr/>
                    <a:lstStyle/>
                    <a:p>
                      <a:endParaRPr lang="zh-CN" altLang="en-US" dirty="0"/>
                    </a:p>
                  </a:txBody>
                  <a:tcPr/>
                </a:tc>
                <a:tc>
                  <a:txBody>
                    <a:bodyPr/>
                    <a:lstStyle/>
                    <a:p>
                      <a:pPr algn="ctr"/>
                      <a:r>
                        <a:rPr lang="en-US" altLang="zh-CN" dirty="0"/>
                        <a:t>Introduction</a:t>
                      </a:r>
                      <a:endParaRPr lang="zh-CN" altLang="en-US" dirty="0"/>
                    </a:p>
                  </a:txBody>
                  <a:tcPr/>
                </a:tc>
                <a:tc>
                  <a:txBody>
                    <a:bodyPr/>
                    <a:lstStyle/>
                    <a:p>
                      <a:pPr algn="ctr"/>
                      <a:r>
                        <a:rPr lang="en-US" altLang="zh-CN" dirty="0"/>
                        <a:t>Method </a:t>
                      </a:r>
                      <a:endParaRPr lang="zh-CN" altLang="en-US" dirty="0"/>
                    </a:p>
                  </a:txBody>
                  <a:tcPr/>
                </a:tc>
                <a:tc>
                  <a:txBody>
                    <a:bodyPr/>
                    <a:lstStyle/>
                    <a:p>
                      <a:pPr algn="ctr"/>
                      <a:r>
                        <a:rPr lang="en-US" altLang="zh-CN" dirty="0"/>
                        <a:t>Result</a:t>
                      </a:r>
                      <a:endParaRPr lang="zh-CN" altLang="en-US" dirty="0"/>
                    </a:p>
                  </a:txBody>
                  <a:tcPr/>
                </a:tc>
                <a:tc>
                  <a:txBody>
                    <a:bodyPr/>
                    <a:lstStyle/>
                    <a:p>
                      <a:pPr algn="ctr"/>
                      <a:r>
                        <a:rPr lang="en-US" altLang="zh-CN" dirty="0"/>
                        <a:t>Conclusion</a:t>
                      </a:r>
                      <a:endParaRPr lang="zh-CN" altLang="en-US" dirty="0"/>
                    </a:p>
                  </a:txBody>
                  <a:tcPr/>
                </a:tc>
                <a:tc>
                  <a:txBody>
                    <a:bodyPr/>
                    <a:lstStyle/>
                    <a:p>
                      <a:pPr algn="ctr"/>
                      <a:r>
                        <a:rPr lang="en-US" altLang="zh-CN" dirty="0"/>
                        <a:t>Total </a:t>
                      </a:r>
                      <a:endParaRPr lang="zh-CN" altLang="en-US" dirty="0"/>
                    </a:p>
                  </a:txBody>
                  <a:tcPr/>
                </a:tc>
                <a:extLst>
                  <a:ext uri="{0D108BD9-81ED-4DB2-BD59-A6C34878D82A}">
                    <a16:rowId xmlns:a16="http://schemas.microsoft.com/office/drawing/2014/main" val="3249031094"/>
                  </a:ext>
                </a:extLst>
              </a:tr>
              <a:tr h="451093">
                <a:tc>
                  <a:txBody>
                    <a:bodyPr/>
                    <a:lstStyle/>
                    <a:p>
                      <a:r>
                        <a:rPr lang="en-US" altLang="zh-CN" dirty="0"/>
                        <a:t>Simple present</a:t>
                      </a:r>
                      <a:endParaRPr lang="zh-CN" altLang="en-US" dirty="0"/>
                    </a:p>
                  </a:txBody>
                  <a:tcPr/>
                </a:tc>
                <a:tc>
                  <a:txBody>
                    <a:bodyPr/>
                    <a:lstStyle/>
                    <a:p>
                      <a:pPr algn="ctr"/>
                      <a:r>
                        <a:rPr lang="en-US" altLang="zh-CN" dirty="0"/>
                        <a:t>81(73.6%)</a:t>
                      </a:r>
                      <a:endParaRPr lang="zh-CN" altLang="en-US" dirty="0"/>
                    </a:p>
                  </a:txBody>
                  <a:tcPr/>
                </a:tc>
                <a:tc>
                  <a:txBody>
                    <a:bodyPr/>
                    <a:lstStyle/>
                    <a:p>
                      <a:pPr algn="ctr"/>
                      <a:r>
                        <a:rPr lang="en-US" altLang="zh-CN" dirty="0"/>
                        <a:t>6(12.5%)</a:t>
                      </a:r>
                      <a:endParaRPr lang="zh-CN" altLang="en-US" dirty="0"/>
                    </a:p>
                  </a:txBody>
                  <a:tcPr/>
                </a:tc>
                <a:tc>
                  <a:txBody>
                    <a:bodyPr/>
                    <a:lstStyle/>
                    <a:p>
                      <a:pPr algn="ctr"/>
                      <a:r>
                        <a:rPr lang="en-US" altLang="zh-CN" dirty="0"/>
                        <a:t>10(34.5%)</a:t>
                      </a:r>
                      <a:endParaRPr lang="zh-CN" altLang="en-US" dirty="0"/>
                    </a:p>
                  </a:txBody>
                  <a:tcPr/>
                </a:tc>
                <a:tc>
                  <a:txBody>
                    <a:bodyPr/>
                    <a:lstStyle/>
                    <a:p>
                      <a:pPr algn="ctr"/>
                      <a:r>
                        <a:rPr lang="en-US" altLang="zh-CN" dirty="0"/>
                        <a:t>50(64.1%)</a:t>
                      </a:r>
                      <a:endParaRPr lang="zh-CN" altLang="en-US" dirty="0"/>
                    </a:p>
                  </a:txBody>
                  <a:tcPr/>
                </a:tc>
                <a:tc>
                  <a:txBody>
                    <a:bodyPr/>
                    <a:lstStyle/>
                    <a:p>
                      <a:pPr algn="ctr"/>
                      <a:r>
                        <a:rPr lang="en-US" altLang="zh-CN" dirty="0"/>
                        <a:t>147</a:t>
                      </a:r>
                      <a:endParaRPr lang="zh-CN" altLang="en-US" dirty="0"/>
                    </a:p>
                  </a:txBody>
                  <a:tcPr/>
                </a:tc>
                <a:extLst>
                  <a:ext uri="{0D108BD9-81ED-4DB2-BD59-A6C34878D82A}">
                    <a16:rowId xmlns:a16="http://schemas.microsoft.com/office/drawing/2014/main" val="306049939"/>
                  </a:ext>
                </a:extLst>
              </a:tr>
              <a:tr h="417191">
                <a:tc>
                  <a:txBody>
                    <a:bodyPr/>
                    <a:lstStyle/>
                    <a:p>
                      <a:r>
                        <a:rPr lang="en-US" altLang="zh-CN" dirty="0"/>
                        <a:t>Past</a:t>
                      </a:r>
                      <a:endParaRPr lang="zh-CN" altLang="en-US" dirty="0"/>
                    </a:p>
                  </a:txBody>
                  <a:tcPr/>
                </a:tc>
                <a:tc>
                  <a:txBody>
                    <a:bodyPr/>
                    <a:lstStyle/>
                    <a:p>
                      <a:pPr algn="ctr"/>
                      <a:r>
                        <a:rPr lang="en-US" altLang="zh-CN" dirty="0"/>
                        <a:t>12(10.9%)</a:t>
                      </a:r>
                      <a:endParaRPr lang="zh-CN" altLang="en-US" dirty="0"/>
                    </a:p>
                  </a:txBody>
                  <a:tcPr/>
                </a:tc>
                <a:tc>
                  <a:txBody>
                    <a:bodyPr/>
                    <a:lstStyle/>
                    <a:p>
                      <a:pPr algn="ctr"/>
                      <a:r>
                        <a:rPr lang="en-US" altLang="zh-CN" dirty="0"/>
                        <a:t>39(81.3%)</a:t>
                      </a:r>
                      <a:endParaRPr lang="zh-CN" altLang="en-US" dirty="0"/>
                    </a:p>
                  </a:txBody>
                  <a:tcPr/>
                </a:tc>
                <a:tc>
                  <a:txBody>
                    <a:bodyPr/>
                    <a:lstStyle/>
                    <a:p>
                      <a:pPr algn="ctr"/>
                      <a:r>
                        <a:rPr lang="en-US" altLang="zh-CN" dirty="0"/>
                        <a:t>19(65.5%)</a:t>
                      </a:r>
                      <a:endParaRPr lang="zh-CN" altLang="en-US" dirty="0"/>
                    </a:p>
                  </a:txBody>
                  <a:tcPr/>
                </a:tc>
                <a:tc>
                  <a:txBody>
                    <a:bodyPr/>
                    <a:lstStyle/>
                    <a:p>
                      <a:pPr algn="ctr"/>
                      <a:r>
                        <a:rPr lang="en-US" altLang="zh-CN" dirty="0"/>
                        <a:t>18(23.1%)</a:t>
                      </a:r>
                      <a:endParaRPr lang="zh-CN" altLang="en-US" dirty="0"/>
                    </a:p>
                  </a:txBody>
                  <a:tcPr/>
                </a:tc>
                <a:tc>
                  <a:txBody>
                    <a:bodyPr/>
                    <a:lstStyle/>
                    <a:p>
                      <a:pPr algn="ctr"/>
                      <a:r>
                        <a:rPr lang="en-US" altLang="zh-CN" dirty="0"/>
                        <a:t>88</a:t>
                      </a:r>
                      <a:endParaRPr lang="zh-CN" altLang="en-US" dirty="0"/>
                    </a:p>
                  </a:txBody>
                  <a:tcPr/>
                </a:tc>
                <a:extLst>
                  <a:ext uri="{0D108BD9-81ED-4DB2-BD59-A6C34878D82A}">
                    <a16:rowId xmlns:a16="http://schemas.microsoft.com/office/drawing/2014/main" val="385078095"/>
                  </a:ext>
                </a:extLst>
              </a:tr>
              <a:tr h="614985">
                <a:tc>
                  <a:txBody>
                    <a:bodyPr/>
                    <a:lstStyle/>
                    <a:p>
                      <a:r>
                        <a:rPr lang="en-US" altLang="zh-CN" dirty="0"/>
                        <a:t>Present perfect </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16(14.5%)</a:t>
                      </a:r>
                      <a:endParaRPr lang="zh-CN" altLang="en-US" dirty="0"/>
                    </a:p>
                    <a:p>
                      <a:pPr algn="ct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3(6.3%)</a:t>
                      </a:r>
                      <a:endParaRPr lang="zh-CN" altLang="en-US" dirty="0"/>
                    </a:p>
                    <a:p>
                      <a:pPr algn="ctr"/>
                      <a:endParaRPr lang="zh-CN" altLang="en-US" dirty="0"/>
                    </a:p>
                  </a:txBody>
                  <a:tcPr/>
                </a:tc>
                <a:tc>
                  <a:txBody>
                    <a:bodyPr/>
                    <a:lstStyle/>
                    <a:p>
                      <a:pPr algn="ct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5(6.4%)</a:t>
                      </a:r>
                      <a:endParaRPr lang="zh-CN" altLang="en-US" dirty="0"/>
                    </a:p>
                    <a:p>
                      <a:pPr algn="ctr"/>
                      <a:endParaRPr lang="zh-CN" altLang="en-US" dirty="0"/>
                    </a:p>
                  </a:txBody>
                  <a:tcPr/>
                </a:tc>
                <a:tc>
                  <a:txBody>
                    <a:bodyPr/>
                    <a:lstStyle/>
                    <a:p>
                      <a:pPr algn="ctr"/>
                      <a:r>
                        <a:rPr lang="en-US" altLang="zh-CN" dirty="0"/>
                        <a:t>24</a:t>
                      </a:r>
                      <a:endParaRPr lang="zh-CN" altLang="en-US" dirty="0"/>
                    </a:p>
                  </a:txBody>
                  <a:tcPr/>
                </a:tc>
                <a:extLst>
                  <a:ext uri="{0D108BD9-81ED-4DB2-BD59-A6C34878D82A}">
                    <a16:rowId xmlns:a16="http://schemas.microsoft.com/office/drawing/2014/main" val="463626583"/>
                  </a:ext>
                </a:extLst>
              </a:tr>
              <a:tr h="614985">
                <a:tc>
                  <a:txBody>
                    <a:bodyPr/>
                    <a:lstStyle/>
                    <a:p>
                      <a:r>
                        <a:rPr lang="en-US" altLang="zh-CN" dirty="0"/>
                        <a:t>Simple future</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1(0.9%)</a:t>
                      </a:r>
                      <a:endParaRPr lang="zh-CN" altLang="en-US" dirty="0"/>
                    </a:p>
                    <a:p>
                      <a:pPr algn="ctr"/>
                      <a:endParaRPr lang="zh-CN" altLang="en-US" dirty="0"/>
                    </a:p>
                  </a:txBody>
                  <a:tcPr/>
                </a:tc>
                <a:tc>
                  <a:txBody>
                    <a:bodyPr/>
                    <a:lstStyle/>
                    <a:p>
                      <a:pPr algn="ctr"/>
                      <a:endParaRPr lang="zh-CN" altLang="en-US" dirty="0"/>
                    </a:p>
                  </a:txBody>
                  <a:tcPr/>
                </a:tc>
                <a:tc>
                  <a:txBody>
                    <a:bodyPr/>
                    <a:lstStyle/>
                    <a:p>
                      <a:pPr algn="ctr"/>
                      <a:endParaRPr lang="zh-CN" alt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3(3.8%)</a:t>
                      </a:r>
                      <a:endParaRPr lang="zh-CN" altLang="en-US" dirty="0"/>
                    </a:p>
                    <a:p>
                      <a:pPr algn="ctr"/>
                      <a:endParaRPr lang="zh-CN" altLang="en-US" dirty="0"/>
                    </a:p>
                  </a:txBody>
                  <a:tcPr/>
                </a:tc>
                <a:tc>
                  <a:txBody>
                    <a:bodyPr/>
                    <a:lstStyle/>
                    <a:p>
                      <a:pPr algn="ctr"/>
                      <a:r>
                        <a:rPr lang="en-US" altLang="zh-CN" dirty="0"/>
                        <a:t>4</a:t>
                      </a:r>
                      <a:endParaRPr lang="zh-CN" altLang="en-US" dirty="0"/>
                    </a:p>
                  </a:txBody>
                  <a:tcPr/>
                </a:tc>
                <a:extLst>
                  <a:ext uri="{0D108BD9-81ED-4DB2-BD59-A6C34878D82A}">
                    <a16:rowId xmlns:a16="http://schemas.microsoft.com/office/drawing/2014/main" val="993407189"/>
                  </a:ext>
                </a:extLst>
              </a:tr>
              <a:tr h="614985">
                <a:tc>
                  <a:txBody>
                    <a:bodyPr/>
                    <a:lstStyle/>
                    <a:p>
                      <a:r>
                        <a:rPr lang="en-US" altLang="zh-CN" dirty="0"/>
                        <a:t>Present continuous</a:t>
                      </a: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a:p>
                  </a:txBody>
                  <a:tcPr/>
                </a:tc>
                <a:tc>
                  <a:txBody>
                    <a:bodyPr/>
                    <a:lstStyle/>
                    <a:p>
                      <a:pPr algn="ctr"/>
                      <a:endParaRPr lang="zh-CN" altLang="en-US" dirty="0"/>
                    </a:p>
                  </a:txBody>
                  <a:tcPr/>
                </a:tc>
                <a:tc>
                  <a:txBody>
                    <a:bodyPr/>
                    <a:lstStyle/>
                    <a:p>
                      <a:pPr algn="ctr"/>
                      <a:endParaRPr lang="zh-CN" altLang="en-US"/>
                    </a:p>
                  </a:txBody>
                  <a:tcPr/>
                </a:tc>
                <a:extLst>
                  <a:ext uri="{0D108BD9-81ED-4DB2-BD59-A6C34878D82A}">
                    <a16:rowId xmlns:a16="http://schemas.microsoft.com/office/drawing/2014/main" val="2497207727"/>
                  </a:ext>
                </a:extLst>
              </a:tr>
              <a:tr h="878551">
                <a:tc>
                  <a:txBody>
                    <a:bodyPr/>
                    <a:lstStyle/>
                    <a:p>
                      <a:r>
                        <a:rPr lang="en-US" altLang="zh-CN" dirty="0"/>
                        <a:t>Present perfect continuous</a:t>
                      </a: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1(1.3%)</a:t>
                      </a:r>
                      <a:endParaRPr lang="zh-CN" altLang="en-US" dirty="0"/>
                    </a:p>
                    <a:p>
                      <a:pPr algn="ctr"/>
                      <a:endParaRPr lang="zh-CN" altLang="en-US" dirty="0"/>
                    </a:p>
                  </a:txBody>
                  <a:tcPr/>
                </a:tc>
                <a:tc>
                  <a:txBody>
                    <a:bodyPr/>
                    <a:lstStyle/>
                    <a:p>
                      <a:pPr algn="ctr"/>
                      <a:r>
                        <a:rPr lang="en-US" altLang="zh-CN" dirty="0"/>
                        <a:t>1</a:t>
                      </a:r>
                      <a:endParaRPr lang="zh-CN" altLang="en-US" dirty="0"/>
                    </a:p>
                  </a:txBody>
                  <a:tcPr/>
                </a:tc>
                <a:extLst>
                  <a:ext uri="{0D108BD9-81ED-4DB2-BD59-A6C34878D82A}">
                    <a16:rowId xmlns:a16="http://schemas.microsoft.com/office/drawing/2014/main" val="2557059867"/>
                  </a:ext>
                </a:extLst>
              </a:tr>
              <a:tr h="614985">
                <a:tc>
                  <a:txBody>
                    <a:bodyPr/>
                    <a:lstStyle/>
                    <a:p>
                      <a:r>
                        <a:rPr lang="en-US" altLang="zh-CN" dirty="0"/>
                        <a:t>Past perfect </a:t>
                      </a:r>
                      <a:endParaRPr lang="zh-CN" altLang="en-US" dirty="0"/>
                    </a:p>
                  </a:txBody>
                  <a:tcPr/>
                </a:tc>
                <a:tc>
                  <a:txBody>
                    <a:bodyPr/>
                    <a:lstStyle/>
                    <a:p>
                      <a:pPr algn="ctr"/>
                      <a:endParaRPr lang="zh-CN" altLang="en-US"/>
                    </a:p>
                  </a:txBody>
                  <a:tcPr/>
                </a:tc>
                <a:tc>
                  <a:txBody>
                    <a:bodyPr/>
                    <a:lstStyle/>
                    <a:p>
                      <a:pPr algn="ctr"/>
                      <a:endParaRPr lang="zh-CN" altLang="en-US"/>
                    </a:p>
                  </a:txBody>
                  <a:tcPr/>
                </a:tc>
                <a:tc>
                  <a:txBody>
                    <a:bodyPr/>
                    <a:lstStyle/>
                    <a:p>
                      <a:pPr algn="ct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1(1.3%)</a:t>
                      </a:r>
                      <a:endParaRPr lang="zh-CN" altLang="en-US" dirty="0"/>
                    </a:p>
                    <a:p>
                      <a:pPr algn="ctr"/>
                      <a:endParaRPr lang="zh-CN" altLang="en-US" dirty="0"/>
                    </a:p>
                  </a:txBody>
                  <a:tcPr/>
                </a:tc>
                <a:tc>
                  <a:txBody>
                    <a:bodyPr/>
                    <a:lstStyle/>
                    <a:p>
                      <a:pPr algn="ctr"/>
                      <a:r>
                        <a:rPr lang="en-US" altLang="zh-CN" dirty="0"/>
                        <a:t>1</a:t>
                      </a:r>
                      <a:endParaRPr lang="zh-CN" altLang="en-US" dirty="0"/>
                    </a:p>
                  </a:txBody>
                  <a:tcPr/>
                </a:tc>
                <a:extLst>
                  <a:ext uri="{0D108BD9-81ED-4DB2-BD59-A6C34878D82A}">
                    <a16:rowId xmlns:a16="http://schemas.microsoft.com/office/drawing/2014/main" val="2394639674"/>
                  </a:ext>
                </a:extLst>
              </a:tr>
            </a:tbl>
          </a:graphicData>
        </a:graphic>
      </p:graphicFrame>
    </p:spTree>
    <p:extLst>
      <p:ext uri="{BB962C8B-B14F-4D97-AF65-F5344CB8AC3E}">
        <p14:creationId xmlns:p14="http://schemas.microsoft.com/office/powerpoint/2010/main" val="20768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p:txBody>
          <a:bodyPr>
            <a:normAutofit fontScale="85000" lnSpcReduction="20000"/>
          </a:bodyPr>
          <a:lstStyle/>
          <a:p>
            <a:pPr marL="0" indent="0" algn="just">
              <a:buNone/>
            </a:pPr>
            <a:r>
              <a:rPr lang="en-US" altLang="zh-CN" dirty="0"/>
              <a:t>    It is obvious to see that prominently used tenses in both are similar for each section because the content and function in each section is well-defined. However, there is a large proportional difference between present simple and past in the sections, </a:t>
            </a:r>
            <a:r>
              <a:rPr lang="en-US" altLang="zh-CN" dirty="0" err="1"/>
              <a:t>eg.</a:t>
            </a:r>
            <a:r>
              <a:rPr lang="en-US" altLang="zh-CN" dirty="0"/>
              <a:t> Introduction—67: 43 in Ta but 81: 12 in Ea. The difference definitely indicates that Chinese writers are not thoroughly aware of the subtle meaning of tenses and the functions they play although the writers understand some grammatical rules. The differences in using other tenses further confirm the point. The fact that their mother tongue, Chinese, is meaning-centered rather than </a:t>
            </a:r>
            <a:r>
              <a:rPr lang="en-US" altLang="zh-CN" dirty="0" err="1"/>
              <a:t>formcentered</a:t>
            </a:r>
            <a:r>
              <a:rPr lang="en-US" altLang="zh-CN" dirty="0"/>
              <a:t>, is certainly a factor.</a:t>
            </a:r>
            <a:endParaRPr lang="zh-CN" altLang="en-US" dirty="0"/>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spTree>
    <p:extLst>
      <p:ext uri="{BB962C8B-B14F-4D97-AF65-F5344CB8AC3E}">
        <p14:creationId xmlns:p14="http://schemas.microsoft.com/office/powerpoint/2010/main" val="3857351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p:txBody>
          <a:bodyPr>
            <a:normAutofit/>
          </a:bodyPr>
          <a:lstStyle/>
          <a:p>
            <a:pPr marL="0" indent="0">
              <a:buNone/>
            </a:pPr>
            <a:r>
              <a:rPr lang="en-US" altLang="zh-CN" b="1" dirty="0"/>
              <a:t>3.2.2 Passive Voice </a:t>
            </a:r>
          </a:p>
          <a:p>
            <a:pPr marL="0" indent="0">
              <a:buNone/>
            </a:pPr>
            <a:r>
              <a:rPr lang="en-US" altLang="zh-CN" dirty="0"/>
              <a:t>    The frequency of passive verbs was also examined respectively. </a:t>
            </a:r>
          </a:p>
          <a:p>
            <a:pPr marL="0" indent="0" algn="ctr">
              <a:buNone/>
            </a:pPr>
            <a:r>
              <a:rPr lang="en-US" altLang="zh-CN" dirty="0"/>
              <a:t>Table 4 Frequency of passive verbs </a:t>
            </a:r>
          </a:p>
          <a:p>
            <a:pPr marL="0" indent="0" algn="ctr">
              <a:buNone/>
            </a:pPr>
            <a:endParaRPr lang="en-US" altLang="zh-CN" dirty="0"/>
          </a:p>
          <a:p>
            <a:pPr marL="0" indent="0" algn="ctr">
              <a:buNone/>
            </a:pPr>
            <a:endParaRPr lang="en-US" altLang="zh-CN" dirty="0"/>
          </a:p>
          <a:p>
            <a:pPr marL="0" indent="0" algn="ctr">
              <a:buNone/>
            </a:pPr>
            <a:endParaRPr lang="en-US" altLang="zh-CN" dirty="0"/>
          </a:p>
          <a:p>
            <a:pPr marL="0" indent="0" algn="ctr">
              <a:buNone/>
            </a:pPr>
            <a:endParaRPr lang="en-US" altLang="zh-CN" dirty="0"/>
          </a:p>
          <a:p>
            <a:pPr marL="0" indent="0" algn="ctr">
              <a:buNone/>
            </a:pPr>
            <a:endParaRPr lang="en-US" altLang="zh-CN" dirty="0"/>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graphicFrame>
        <p:nvGraphicFramePr>
          <p:cNvPr id="4" name="表格 4">
            <a:extLst>
              <a:ext uri="{FF2B5EF4-FFF2-40B4-BE49-F238E27FC236}">
                <a16:creationId xmlns:a16="http://schemas.microsoft.com/office/drawing/2014/main" id="{6D47F11E-4CF6-4CBD-99F0-E8948A6A8527}"/>
              </a:ext>
            </a:extLst>
          </p:cNvPr>
          <p:cNvGraphicFramePr>
            <a:graphicFrameLocks noGrp="1"/>
          </p:cNvGraphicFramePr>
          <p:nvPr>
            <p:extLst>
              <p:ext uri="{D42A27DB-BD31-4B8C-83A1-F6EECF244321}">
                <p14:modId xmlns:p14="http://schemas.microsoft.com/office/powerpoint/2010/main" val="3711380637"/>
              </p:ext>
            </p:extLst>
          </p:nvPr>
        </p:nvGraphicFramePr>
        <p:xfrm>
          <a:off x="827584" y="4149080"/>
          <a:ext cx="7272806" cy="1483360"/>
        </p:xfrm>
        <a:graphic>
          <a:graphicData uri="http://schemas.openxmlformats.org/drawingml/2006/table">
            <a:tbl>
              <a:tblPr firstRow="1" bandRow="1">
                <a:tableStyleId>{5C22544A-7EE6-4342-B048-85BDC9FD1C3A}</a:tableStyleId>
              </a:tblPr>
              <a:tblGrid>
                <a:gridCol w="790522">
                  <a:extLst>
                    <a:ext uri="{9D8B030D-6E8A-4147-A177-3AD203B41FA5}">
                      <a16:colId xmlns:a16="http://schemas.microsoft.com/office/drawing/2014/main" val="2744186377"/>
                    </a:ext>
                  </a:extLst>
                </a:gridCol>
                <a:gridCol w="1501992">
                  <a:extLst>
                    <a:ext uri="{9D8B030D-6E8A-4147-A177-3AD203B41FA5}">
                      <a16:colId xmlns:a16="http://schemas.microsoft.com/office/drawing/2014/main" val="2377524452"/>
                    </a:ext>
                  </a:extLst>
                </a:gridCol>
                <a:gridCol w="1106732">
                  <a:extLst>
                    <a:ext uri="{9D8B030D-6E8A-4147-A177-3AD203B41FA5}">
                      <a16:colId xmlns:a16="http://schemas.microsoft.com/office/drawing/2014/main" val="1259522414"/>
                    </a:ext>
                  </a:extLst>
                </a:gridCol>
                <a:gridCol w="1027679">
                  <a:extLst>
                    <a:ext uri="{9D8B030D-6E8A-4147-A177-3AD203B41FA5}">
                      <a16:colId xmlns:a16="http://schemas.microsoft.com/office/drawing/2014/main" val="75649814"/>
                    </a:ext>
                  </a:extLst>
                </a:gridCol>
                <a:gridCol w="1422940">
                  <a:extLst>
                    <a:ext uri="{9D8B030D-6E8A-4147-A177-3AD203B41FA5}">
                      <a16:colId xmlns:a16="http://schemas.microsoft.com/office/drawing/2014/main" val="3211001941"/>
                    </a:ext>
                  </a:extLst>
                </a:gridCol>
                <a:gridCol w="1422941">
                  <a:extLst>
                    <a:ext uri="{9D8B030D-6E8A-4147-A177-3AD203B41FA5}">
                      <a16:colId xmlns:a16="http://schemas.microsoft.com/office/drawing/2014/main" val="1092307421"/>
                    </a:ext>
                  </a:extLst>
                </a:gridCol>
              </a:tblGrid>
              <a:tr h="370840">
                <a:tc>
                  <a:txBody>
                    <a:bodyPr/>
                    <a:lstStyle/>
                    <a:p>
                      <a:endParaRPr lang="zh-CN" altLang="en-US" dirty="0"/>
                    </a:p>
                  </a:txBody>
                  <a:tcPr/>
                </a:tc>
                <a:tc>
                  <a:txBody>
                    <a:bodyPr/>
                    <a:lstStyle/>
                    <a:p>
                      <a:pPr algn="ctr"/>
                      <a:r>
                        <a:rPr lang="en-US" altLang="zh-CN" dirty="0"/>
                        <a:t>Introduction</a:t>
                      </a:r>
                      <a:endParaRPr lang="zh-CN" altLang="en-US" dirty="0"/>
                    </a:p>
                  </a:txBody>
                  <a:tcPr/>
                </a:tc>
                <a:tc>
                  <a:txBody>
                    <a:bodyPr/>
                    <a:lstStyle/>
                    <a:p>
                      <a:pPr algn="ctr"/>
                      <a:r>
                        <a:rPr lang="en-US" altLang="zh-CN" dirty="0"/>
                        <a:t>Method</a:t>
                      </a:r>
                      <a:endParaRPr lang="zh-CN" altLang="en-US" dirty="0"/>
                    </a:p>
                  </a:txBody>
                  <a:tcPr/>
                </a:tc>
                <a:tc>
                  <a:txBody>
                    <a:bodyPr/>
                    <a:lstStyle/>
                    <a:p>
                      <a:pPr algn="ctr"/>
                      <a:r>
                        <a:rPr lang="en-US" altLang="zh-CN" dirty="0"/>
                        <a:t>Result</a:t>
                      </a:r>
                      <a:endParaRPr lang="zh-CN" altLang="en-US" dirty="0"/>
                    </a:p>
                  </a:txBody>
                  <a:tcPr/>
                </a:tc>
                <a:tc>
                  <a:txBody>
                    <a:bodyPr/>
                    <a:lstStyle/>
                    <a:p>
                      <a:pPr algn="ctr"/>
                      <a:r>
                        <a:rPr lang="en-US" altLang="zh-CN" dirty="0"/>
                        <a:t>Conclusion</a:t>
                      </a:r>
                      <a:endParaRPr lang="zh-CN" altLang="en-US" dirty="0"/>
                    </a:p>
                  </a:txBody>
                  <a:tcPr/>
                </a:tc>
                <a:tc>
                  <a:txBody>
                    <a:bodyPr/>
                    <a:lstStyle/>
                    <a:p>
                      <a:pPr algn="ctr"/>
                      <a:r>
                        <a:rPr lang="en-US" altLang="zh-CN" dirty="0"/>
                        <a:t>Total </a:t>
                      </a:r>
                      <a:endParaRPr lang="zh-CN" altLang="en-US" dirty="0"/>
                    </a:p>
                  </a:txBody>
                  <a:tcPr/>
                </a:tc>
                <a:extLst>
                  <a:ext uri="{0D108BD9-81ED-4DB2-BD59-A6C34878D82A}">
                    <a16:rowId xmlns:a16="http://schemas.microsoft.com/office/drawing/2014/main" val="2257677500"/>
                  </a:ext>
                </a:extLst>
              </a:tr>
              <a:tr h="370840">
                <a:tc>
                  <a:txBody>
                    <a:bodyPr/>
                    <a:lstStyle/>
                    <a:p>
                      <a:r>
                        <a:rPr lang="en-US" altLang="zh-CN" dirty="0"/>
                        <a:t>Ta</a:t>
                      </a:r>
                      <a:endParaRPr lang="zh-CN" altLang="en-US" dirty="0"/>
                    </a:p>
                  </a:txBody>
                  <a:tcPr/>
                </a:tc>
                <a:tc>
                  <a:txBody>
                    <a:bodyPr/>
                    <a:lstStyle/>
                    <a:p>
                      <a:pPr algn="ctr"/>
                      <a:r>
                        <a:rPr lang="en-US" altLang="zh-CN" dirty="0"/>
                        <a:t>39</a:t>
                      </a:r>
                      <a:endParaRPr lang="zh-CN" altLang="en-US" dirty="0"/>
                    </a:p>
                  </a:txBody>
                  <a:tcPr/>
                </a:tc>
                <a:tc>
                  <a:txBody>
                    <a:bodyPr/>
                    <a:lstStyle/>
                    <a:p>
                      <a:pPr algn="ctr"/>
                      <a:r>
                        <a:rPr lang="en-US" altLang="zh-CN" dirty="0"/>
                        <a:t>11</a:t>
                      </a:r>
                      <a:endParaRPr lang="zh-CN" altLang="en-US" dirty="0"/>
                    </a:p>
                  </a:txBody>
                  <a:tcPr/>
                </a:tc>
                <a:tc>
                  <a:txBody>
                    <a:bodyPr/>
                    <a:lstStyle/>
                    <a:p>
                      <a:pPr algn="ctr"/>
                      <a:r>
                        <a:rPr lang="en-US" altLang="zh-CN" dirty="0"/>
                        <a:t>13</a:t>
                      </a:r>
                      <a:endParaRPr lang="zh-CN" altLang="en-US" dirty="0"/>
                    </a:p>
                  </a:txBody>
                  <a:tcPr/>
                </a:tc>
                <a:tc>
                  <a:txBody>
                    <a:bodyPr/>
                    <a:lstStyle/>
                    <a:p>
                      <a:pPr algn="ctr"/>
                      <a:r>
                        <a:rPr lang="en-US" altLang="zh-CN" dirty="0"/>
                        <a:t>13</a:t>
                      </a:r>
                      <a:endParaRPr lang="zh-CN" altLang="en-US" dirty="0"/>
                    </a:p>
                  </a:txBody>
                  <a:tcPr/>
                </a:tc>
                <a:tc>
                  <a:txBody>
                    <a:bodyPr/>
                    <a:lstStyle/>
                    <a:p>
                      <a:pPr algn="ctr"/>
                      <a:r>
                        <a:rPr lang="en-US" altLang="zh-CN" dirty="0"/>
                        <a:t>76</a:t>
                      </a:r>
                      <a:endParaRPr lang="zh-CN" altLang="en-US" dirty="0"/>
                    </a:p>
                  </a:txBody>
                  <a:tcPr/>
                </a:tc>
                <a:extLst>
                  <a:ext uri="{0D108BD9-81ED-4DB2-BD59-A6C34878D82A}">
                    <a16:rowId xmlns:a16="http://schemas.microsoft.com/office/drawing/2014/main" val="1014951609"/>
                  </a:ext>
                </a:extLst>
              </a:tr>
              <a:tr h="370840">
                <a:tc>
                  <a:txBody>
                    <a:bodyPr/>
                    <a:lstStyle/>
                    <a:p>
                      <a:r>
                        <a:rPr lang="en-US" altLang="zh-CN" dirty="0" err="1"/>
                        <a:t>Ea</a:t>
                      </a:r>
                      <a:endParaRPr lang="zh-CN" altLang="en-US" dirty="0"/>
                    </a:p>
                  </a:txBody>
                  <a:tcPr/>
                </a:tc>
                <a:tc>
                  <a:txBody>
                    <a:bodyPr/>
                    <a:lstStyle/>
                    <a:p>
                      <a:pPr algn="ctr"/>
                      <a:r>
                        <a:rPr lang="en-US" altLang="zh-CN" dirty="0"/>
                        <a:t>25</a:t>
                      </a:r>
                      <a:endParaRPr lang="zh-CN" altLang="en-US" dirty="0"/>
                    </a:p>
                  </a:txBody>
                  <a:tcPr/>
                </a:tc>
                <a:tc>
                  <a:txBody>
                    <a:bodyPr/>
                    <a:lstStyle/>
                    <a:p>
                      <a:pPr algn="ctr"/>
                      <a:r>
                        <a:rPr lang="en-US" altLang="zh-CN" dirty="0"/>
                        <a:t>34</a:t>
                      </a:r>
                      <a:endParaRPr lang="zh-CN" altLang="en-US" dirty="0"/>
                    </a:p>
                  </a:txBody>
                  <a:tcPr/>
                </a:tc>
                <a:tc>
                  <a:txBody>
                    <a:bodyPr/>
                    <a:lstStyle/>
                    <a:p>
                      <a:pPr algn="ctr"/>
                      <a:r>
                        <a:rPr lang="en-US" altLang="zh-CN" dirty="0"/>
                        <a:t>13</a:t>
                      </a:r>
                      <a:endParaRPr lang="zh-CN" altLang="en-US" dirty="0"/>
                    </a:p>
                  </a:txBody>
                  <a:tcPr/>
                </a:tc>
                <a:tc>
                  <a:txBody>
                    <a:bodyPr/>
                    <a:lstStyle/>
                    <a:p>
                      <a:pPr algn="ctr"/>
                      <a:r>
                        <a:rPr lang="en-US" altLang="zh-CN" dirty="0"/>
                        <a:t>31</a:t>
                      </a:r>
                      <a:endParaRPr lang="zh-CN" altLang="en-US" dirty="0"/>
                    </a:p>
                  </a:txBody>
                  <a:tcPr/>
                </a:tc>
                <a:tc>
                  <a:txBody>
                    <a:bodyPr/>
                    <a:lstStyle/>
                    <a:p>
                      <a:pPr algn="ctr"/>
                      <a:r>
                        <a:rPr lang="en-US" altLang="zh-CN" dirty="0"/>
                        <a:t>103</a:t>
                      </a:r>
                      <a:endParaRPr lang="zh-CN" altLang="en-US" dirty="0"/>
                    </a:p>
                  </a:txBody>
                  <a:tcPr/>
                </a:tc>
                <a:extLst>
                  <a:ext uri="{0D108BD9-81ED-4DB2-BD59-A6C34878D82A}">
                    <a16:rowId xmlns:a16="http://schemas.microsoft.com/office/drawing/2014/main" val="3551148271"/>
                  </a:ext>
                </a:extLst>
              </a:tr>
              <a:tr h="370840">
                <a:tc>
                  <a:txBody>
                    <a:bodyPr/>
                    <a:lstStyle/>
                    <a:p>
                      <a:r>
                        <a:rPr lang="en-US" altLang="zh-CN" dirty="0"/>
                        <a:t>Total</a:t>
                      </a:r>
                      <a:endParaRPr lang="zh-CN" altLang="en-US" dirty="0"/>
                    </a:p>
                  </a:txBody>
                  <a:tcPr/>
                </a:tc>
                <a:tc>
                  <a:txBody>
                    <a:bodyPr/>
                    <a:lstStyle/>
                    <a:p>
                      <a:pPr algn="ctr"/>
                      <a:r>
                        <a:rPr lang="en-US" altLang="zh-CN" dirty="0"/>
                        <a:t>64</a:t>
                      </a:r>
                      <a:endParaRPr lang="zh-CN" altLang="en-US" dirty="0"/>
                    </a:p>
                  </a:txBody>
                  <a:tcPr/>
                </a:tc>
                <a:tc>
                  <a:txBody>
                    <a:bodyPr/>
                    <a:lstStyle/>
                    <a:p>
                      <a:pPr algn="ctr"/>
                      <a:r>
                        <a:rPr lang="en-US" altLang="zh-CN" dirty="0"/>
                        <a:t>45</a:t>
                      </a:r>
                      <a:endParaRPr lang="zh-CN" altLang="en-US" dirty="0"/>
                    </a:p>
                  </a:txBody>
                  <a:tcPr/>
                </a:tc>
                <a:tc>
                  <a:txBody>
                    <a:bodyPr/>
                    <a:lstStyle/>
                    <a:p>
                      <a:pPr algn="ctr"/>
                      <a:r>
                        <a:rPr lang="en-US" altLang="zh-CN" dirty="0"/>
                        <a:t>26</a:t>
                      </a:r>
                      <a:endParaRPr lang="zh-CN" altLang="en-US" dirty="0"/>
                    </a:p>
                  </a:txBody>
                  <a:tcPr/>
                </a:tc>
                <a:tc>
                  <a:txBody>
                    <a:bodyPr/>
                    <a:lstStyle/>
                    <a:p>
                      <a:pPr algn="ctr"/>
                      <a:r>
                        <a:rPr lang="en-US" altLang="zh-CN" dirty="0"/>
                        <a:t>44</a:t>
                      </a:r>
                      <a:endParaRPr lang="zh-CN" altLang="en-US" dirty="0"/>
                    </a:p>
                  </a:txBody>
                  <a:tcPr/>
                </a:tc>
                <a:tc>
                  <a:txBody>
                    <a:bodyPr/>
                    <a:lstStyle/>
                    <a:p>
                      <a:pPr algn="ctr"/>
                      <a:r>
                        <a:rPr lang="en-US" altLang="zh-CN" dirty="0"/>
                        <a:t>179</a:t>
                      </a:r>
                      <a:endParaRPr lang="zh-CN" altLang="en-US" dirty="0"/>
                    </a:p>
                  </a:txBody>
                  <a:tcPr/>
                </a:tc>
                <a:extLst>
                  <a:ext uri="{0D108BD9-81ED-4DB2-BD59-A6C34878D82A}">
                    <a16:rowId xmlns:a16="http://schemas.microsoft.com/office/drawing/2014/main" val="1183270053"/>
                  </a:ext>
                </a:extLst>
              </a:tr>
            </a:tbl>
          </a:graphicData>
        </a:graphic>
      </p:graphicFrame>
    </p:spTree>
    <p:extLst>
      <p:ext uri="{BB962C8B-B14F-4D97-AF65-F5344CB8AC3E}">
        <p14:creationId xmlns:p14="http://schemas.microsoft.com/office/powerpoint/2010/main" val="1944137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p:txBody>
          <a:bodyPr>
            <a:normAutofit fontScale="92500" lnSpcReduction="20000"/>
          </a:bodyPr>
          <a:lstStyle/>
          <a:p>
            <a:pPr marL="0" indent="0" algn="just">
              <a:buNone/>
            </a:pPr>
            <a:r>
              <a:rPr lang="en-US" altLang="zh-CN" dirty="0"/>
              <a:t>    Table 4 indicates that considerably more passive verbs were used in </a:t>
            </a:r>
            <a:r>
              <a:rPr lang="en-US" altLang="zh-CN" dirty="0" err="1"/>
              <a:t>Ea</a:t>
            </a:r>
            <a:r>
              <a:rPr lang="en-US" altLang="zh-CN" dirty="0"/>
              <a:t> than in Ta. One reason is negative transfer, which behavioral psychologists define as “the process of automatic, uncontrolled, and subconscious use of past learned behavior in the attempt to produce new responses”. This could be because Chinese writers Unit 3 Abstract 71 have less experience using the passive voice in Chinese when writing method sections. Another possible reason may be the different concepts about the doer of an event.</a:t>
            </a:r>
            <a:endParaRPr lang="zh-CN" altLang="en-US" dirty="0"/>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spTree>
    <p:extLst>
      <p:ext uri="{BB962C8B-B14F-4D97-AF65-F5344CB8AC3E}">
        <p14:creationId xmlns:p14="http://schemas.microsoft.com/office/powerpoint/2010/main" val="797775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4000" b="1" dirty="0"/>
              <a:t>Section  D	Exercises</a:t>
            </a:r>
            <a:endParaRPr lang="zh-CN" altLang="zh-CN" sz="4000" b="1" i="1" dirty="0">
              <a:solidFill>
                <a:srgbClr val="C00000"/>
              </a:solidFill>
            </a:endParaRPr>
          </a:p>
        </p:txBody>
      </p:sp>
      <p:sp>
        <p:nvSpPr>
          <p:cNvPr id="3" name="内容占位符 2"/>
          <p:cNvSpPr>
            <a:spLocks noGrp="1"/>
          </p:cNvSpPr>
          <p:nvPr>
            <p:ph idx="1"/>
          </p:nvPr>
        </p:nvSpPr>
        <p:spPr/>
        <p:txBody>
          <a:bodyPr>
            <a:normAutofit fontScale="92500"/>
          </a:bodyPr>
          <a:lstStyle/>
          <a:p>
            <a:pPr marL="0" indent="0">
              <a:buNone/>
            </a:pPr>
            <a:r>
              <a:rPr lang="en-US" altLang="zh-CN" b="1" dirty="0"/>
              <a:t>4. Conclusion </a:t>
            </a:r>
          </a:p>
          <a:p>
            <a:pPr marL="0" indent="0" algn="just">
              <a:buNone/>
            </a:pPr>
            <a:r>
              <a:rPr lang="en-US" altLang="zh-CN" dirty="0"/>
              <a:t>    Carefully prepared course material with sufficiently concrete data is necessary for graduate students to understand the differences between the two languages in academic writing. It will also be helpful for them to have a deeper insight into the subtle meaning that the English texts reveal. The possible reasons explaining the results remain to be further studied specifically so as to be convincing.</a:t>
            </a:r>
            <a:endParaRPr lang="zh-CN" altLang="en-US" dirty="0"/>
          </a:p>
        </p:txBody>
      </p:sp>
      <p:pic>
        <p:nvPicPr>
          <p:cNvPr id="6146" name="Picture 2"/>
          <p:cNvPicPr>
            <a:picLocks noChangeAspect="1" noChangeArrowheads="1"/>
          </p:cNvPicPr>
          <p:nvPr/>
        </p:nvPicPr>
        <p:blipFill>
          <a:blip r:embed="rId2" cstate="print"/>
          <a:srcRect/>
          <a:stretch>
            <a:fillRect/>
          </a:stretch>
        </p:blipFill>
        <p:spPr bwMode="auto">
          <a:xfrm>
            <a:off x="6286512" y="214290"/>
            <a:ext cx="2285986" cy="1143008"/>
          </a:xfrm>
          <a:prstGeom prst="rect">
            <a:avLst/>
          </a:prstGeom>
          <a:noFill/>
          <a:ln w="9525">
            <a:noFill/>
            <a:miter lim="800000"/>
            <a:headEnd/>
            <a:tailEnd/>
          </a:ln>
        </p:spPr>
      </p:pic>
    </p:spTree>
    <p:extLst>
      <p:ext uri="{BB962C8B-B14F-4D97-AF65-F5344CB8AC3E}">
        <p14:creationId xmlns:p14="http://schemas.microsoft.com/office/powerpoint/2010/main" val="2401451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5EB739-44CE-35EB-9FC8-EDC427166F21}"/>
              </a:ext>
            </a:extLst>
          </p:cNvPr>
          <p:cNvSpPr>
            <a:spLocks noGrp="1"/>
          </p:cNvSpPr>
          <p:nvPr>
            <p:ph type="title"/>
          </p:nvPr>
        </p:nvSpPr>
        <p:spPr/>
        <p:txBody>
          <a:bodyPr/>
          <a:lstStyle/>
          <a:p>
            <a:r>
              <a:rPr lang="en-US" altLang="zh-CN" dirty="0"/>
              <a:t>Suggested abstract:</a:t>
            </a:r>
            <a:endParaRPr lang="zh-CN" altLang="en-US" dirty="0"/>
          </a:p>
        </p:txBody>
      </p:sp>
      <p:sp>
        <p:nvSpPr>
          <p:cNvPr id="3" name="内容占位符 2">
            <a:extLst>
              <a:ext uri="{FF2B5EF4-FFF2-40B4-BE49-F238E27FC236}">
                <a16:creationId xmlns:a16="http://schemas.microsoft.com/office/drawing/2014/main" id="{A8AC4C2E-EA8A-25A7-A152-4E0AFB99646D}"/>
              </a:ext>
            </a:extLst>
          </p:cNvPr>
          <p:cNvSpPr>
            <a:spLocks noGrp="1"/>
          </p:cNvSpPr>
          <p:nvPr>
            <p:ph idx="1"/>
          </p:nvPr>
        </p:nvSpPr>
        <p:spPr>
          <a:xfrm>
            <a:off x="282352" y="1556792"/>
            <a:ext cx="8579296" cy="4525963"/>
          </a:xfrm>
        </p:spPr>
        <p:txBody>
          <a:bodyPr>
            <a:noAutofit/>
          </a:bodyPr>
          <a:lstStyle/>
          <a:p>
            <a:r>
              <a:rPr lang="en-US" altLang="zh-CN" sz="2400" dirty="0"/>
              <a:t>To improve the writing quality in a graduate English writing course, abstract sections and linguistic features were studied by double contrastive analyses between translated English abstracts (Ta) and native English ones (</a:t>
            </a:r>
            <a:r>
              <a:rPr lang="en-US" altLang="zh-CN" sz="2400" dirty="0" err="1"/>
              <a:t>Ea</a:t>
            </a:r>
            <a:r>
              <a:rPr lang="en-US" altLang="zh-CN" sz="2400" dirty="0"/>
              <a:t>) and between Ta and original Chinese ones(Ca). The results show differences and similarities in moves, tenses and voices between Ta and Ca, indicating that it is necessary for Chinese writers to have a deeper insight into the nuances of English writing and to understand the structural differences between the two styles. Therefore, teaching materials to meet this requirement should be developed in order to improve the English writing skills for the target learners.</a:t>
            </a:r>
          </a:p>
          <a:p>
            <a:r>
              <a:rPr lang="en-US" altLang="zh-CN" sz="2400" dirty="0"/>
              <a:t>Key words: Sections, linguistic features, double contrastive analyses</a:t>
            </a:r>
            <a:endParaRPr lang="zh-CN" altLang="en-US" sz="2400" dirty="0"/>
          </a:p>
        </p:txBody>
      </p:sp>
    </p:spTree>
    <p:extLst>
      <p:ext uri="{BB962C8B-B14F-4D97-AF65-F5344CB8AC3E}">
        <p14:creationId xmlns:p14="http://schemas.microsoft.com/office/powerpoint/2010/main" val="318850397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11266" name="Picture 2"/>
          <p:cNvPicPr>
            <a:picLocks noGrp="1" noChangeAspect="1" noChangeArrowheads="1"/>
          </p:cNvPicPr>
          <p:nvPr>
            <p:ph idx="1"/>
          </p:nvPr>
        </p:nvPicPr>
        <p:blipFill>
          <a:blip r:embed="rId2" cstate="print"/>
          <a:srcRect/>
          <a:stretch>
            <a:fillRect/>
          </a:stretch>
        </p:blipFill>
        <p:spPr bwMode="auto">
          <a:xfrm>
            <a:off x="428596" y="264212"/>
            <a:ext cx="8286807" cy="5840435"/>
          </a:xfrm>
          <a:prstGeom prst="rect">
            <a:avLst/>
          </a:prstGeom>
          <a:noFill/>
          <a:ln w="9525">
            <a:noFill/>
            <a:miter lim="800000"/>
            <a:headEnd/>
            <a:tailEnd/>
          </a:ln>
        </p:spPr>
      </p:pic>
      <p:sp>
        <p:nvSpPr>
          <p:cNvPr id="5" name="文本框 4">
            <a:extLst>
              <a:ext uri="{FF2B5EF4-FFF2-40B4-BE49-F238E27FC236}">
                <a16:creationId xmlns:a16="http://schemas.microsoft.com/office/drawing/2014/main" id="{422BCA04-9FAF-462E-82E4-CFA25E343B50}"/>
              </a:ext>
            </a:extLst>
          </p:cNvPr>
          <p:cNvSpPr txBox="1"/>
          <p:nvPr/>
        </p:nvSpPr>
        <p:spPr>
          <a:xfrm>
            <a:off x="2627784" y="412401"/>
            <a:ext cx="4680520" cy="1015663"/>
          </a:xfrm>
          <a:prstGeom prst="rect">
            <a:avLst/>
          </a:prstGeom>
          <a:noFill/>
        </p:spPr>
        <p:txBody>
          <a:bodyPr wrap="square">
            <a:spAutoFit/>
          </a:bodyPr>
          <a:lstStyle/>
          <a:p>
            <a:pPr algn="just"/>
            <a:r>
              <a:rPr lang="en-US" altLang="zh-CN" sz="6000" b="1" kern="100" dirty="0">
                <a:solidFill>
                  <a:srgbClr val="0070C0"/>
                </a:solidFill>
                <a:effectLst/>
                <a:latin typeface="Algerian" panose="04020705040A02060702" pitchFamily="82" charset="0"/>
                <a:ea typeface="等线" panose="02010600030101010101" pitchFamily="2" charset="-122"/>
                <a:cs typeface="Times New Roman" panose="02020603050405020304" pitchFamily="18" charset="0"/>
              </a:rPr>
              <a:t>Thank You</a:t>
            </a:r>
            <a:endParaRPr lang="zh-CN" altLang="zh-CN" sz="6000" b="1" kern="100" dirty="0">
              <a:effectLst/>
              <a:latin typeface="Algerian" panose="04020705040A02060702" pitchFamily="82" charset="0"/>
              <a:ea typeface="等线" panose="02010600030101010101" pitchFamily="2" charset="-122"/>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571868" y="285728"/>
            <a:ext cx="4829180" cy="1643074"/>
          </a:xfrm>
        </p:spPr>
        <p:txBody>
          <a:bodyPr>
            <a:normAutofit/>
          </a:bodyPr>
          <a:lstStyle/>
          <a:p>
            <a:pPr algn="ctr">
              <a:buNone/>
            </a:pPr>
            <a:r>
              <a:rPr lang="en-US" altLang="zh-CN" sz="4800" b="1" dirty="0"/>
              <a:t>      </a:t>
            </a:r>
            <a:r>
              <a:rPr lang="en-US" altLang="zh-CN" sz="4000" b="1" dirty="0"/>
              <a:t>Section  A	</a:t>
            </a:r>
          </a:p>
          <a:p>
            <a:pPr algn="ctr">
              <a:buNone/>
            </a:pPr>
            <a:r>
              <a:rPr lang="en-US" altLang="zh-CN" sz="4000" b="1" dirty="0"/>
              <a:t> IMRC Format</a:t>
            </a:r>
            <a:endParaRPr lang="zh-CN" altLang="zh-CN" sz="4000" b="1" i="1" dirty="0"/>
          </a:p>
          <a:p>
            <a:pPr>
              <a:buNone/>
            </a:pPr>
            <a:endParaRPr lang="zh-CN" altLang="en-US" dirty="0"/>
          </a:p>
        </p:txBody>
      </p:sp>
      <p:pic>
        <p:nvPicPr>
          <p:cNvPr id="2050" name="Picture 2"/>
          <p:cNvPicPr>
            <a:picLocks noChangeAspect="1" noChangeArrowheads="1"/>
          </p:cNvPicPr>
          <p:nvPr/>
        </p:nvPicPr>
        <p:blipFill>
          <a:blip r:embed="rId2" cstate="print"/>
          <a:srcRect/>
          <a:stretch>
            <a:fillRect/>
          </a:stretch>
        </p:blipFill>
        <p:spPr bwMode="auto">
          <a:xfrm>
            <a:off x="500035" y="285728"/>
            <a:ext cx="3000396" cy="1714512"/>
          </a:xfrm>
          <a:prstGeom prst="rect">
            <a:avLst/>
          </a:prstGeom>
          <a:noFill/>
          <a:ln w="9525">
            <a:noFill/>
            <a:miter lim="800000"/>
            <a:headEnd/>
            <a:tailEnd/>
          </a:ln>
        </p:spPr>
      </p:pic>
      <p:sp>
        <p:nvSpPr>
          <p:cNvPr id="5" name="文本框 4">
            <a:extLst>
              <a:ext uri="{FF2B5EF4-FFF2-40B4-BE49-F238E27FC236}">
                <a16:creationId xmlns:a16="http://schemas.microsoft.com/office/drawing/2014/main" id="{6DB854C9-BD9E-414F-9827-EB162451D01A}"/>
              </a:ext>
            </a:extLst>
          </p:cNvPr>
          <p:cNvSpPr txBox="1"/>
          <p:nvPr/>
        </p:nvSpPr>
        <p:spPr>
          <a:xfrm>
            <a:off x="500035" y="2708920"/>
            <a:ext cx="7901013" cy="2677656"/>
          </a:xfrm>
          <a:prstGeom prst="rect">
            <a:avLst/>
          </a:prstGeom>
          <a:noFill/>
        </p:spPr>
        <p:txBody>
          <a:bodyPr wrap="square">
            <a:spAutoFit/>
          </a:bodyPr>
          <a:lstStyle/>
          <a:p>
            <a:pPr algn="just"/>
            <a:r>
              <a:rPr lang="en-US" altLang="zh-CN" sz="2400" b="1" dirty="0"/>
              <a:t>4. An abstract is structured in an IMRC format (Generally, in an abstract “Conclusion” refers to both Discussion and Conclusion). Because of a different length, an abstract shows the format with a diversified way. Read the short abstract (66 words) and divide the text into I (Introduction), M (Methods and Materials), R (Results), and C (Conclusion). Then discuss: What is the way the format is organized?</a:t>
            </a:r>
            <a:endParaRPr lang="zh-CN" altLang="en-US" sz="2400" b="1" dirty="0"/>
          </a:p>
        </p:txBody>
      </p:sp>
    </p:spTree>
    <p:extLst>
      <p:ext uri="{BB962C8B-B14F-4D97-AF65-F5344CB8AC3E}">
        <p14:creationId xmlns:p14="http://schemas.microsoft.com/office/powerpoint/2010/main" val="1535686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571868" y="285728"/>
            <a:ext cx="4829180" cy="1643074"/>
          </a:xfrm>
        </p:spPr>
        <p:txBody>
          <a:bodyPr>
            <a:normAutofit/>
          </a:bodyPr>
          <a:lstStyle/>
          <a:p>
            <a:pPr algn="ctr">
              <a:buNone/>
            </a:pPr>
            <a:r>
              <a:rPr lang="en-US" altLang="zh-CN" sz="4800" b="1" dirty="0"/>
              <a:t>      </a:t>
            </a:r>
            <a:r>
              <a:rPr lang="en-US" altLang="zh-CN" sz="4000" b="1" dirty="0"/>
              <a:t>Section  A	</a:t>
            </a:r>
          </a:p>
          <a:p>
            <a:pPr algn="ctr">
              <a:buNone/>
            </a:pPr>
            <a:r>
              <a:rPr lang="en-US" altLang="zh-CN" sz="4000" b="1" dirty="0"/>
              <a:t> IMRC Format</a:t>
            </a:r>
            <a:endParaRPr lang="zh-CN" altLang="zh-CN" sz="4000" b="1" i="1" dirty="0"/>
          </a:p>
          <a:p>
            <a:pPr>
              <a:buNone/>
            </a:pPr>
            <a:endParaRPr lang="zh-CN" altLang="en-US" dirty="0"/>
          </a:p>
        </p:txBody>
      </p:sp>
      <p:pic>
        <p:nvPicPr>
          <p:cNvPr id="2050" name="Picture 2"/>
          <p:cNvPicPr>
            <a:picLocks noChangeAspect="1" noChangeArrowheads="1"/>
          </p:cNvPicPr>
          <p:nvPr/>
        </p:nvPicPr>
        <p:blipFill>
          <a:blip r:embed="rId3" cstate="print"/>
          <a:srcRect/>
          <a:stretch>
            <a:fillRect/>
          </a:stretch>
        </p:blipFill>
        <p:spPr bwMode="auto">
          <a:xfrm>
            <a:off x="500035" y="285728"/>
            <a:ext cx="3000396" cy="1714512"/>
          </a:xfrm>
          <a:prstGeom prst="rect">
            <a:avLst/>
          </a:prstGeom>
          <a:noFill/>
          <a:ln w="9525">
            <a:noFill/>
            <a:miter lim="800000"/>
            <a:headEnd/>
            <a:tailEnd/>
          </a:ln>
        </p:spPr>
      </p:pic>
      <p:sp>
        <p:nvSpPr>
          <p:cNvPr id="5" name="文本框 4">
            <a:extLst>
              <a:ext uri="{FF2B5EF4-FFF2-40B4-BE49-F238E27FC236}">
                <a16:creationId xmlns:a16="http://schemas.microsoft.com/office/drawing/2014/main" id="{FE5BAE06-0F11-4C05-9E6D-8EDEAEC5F597}"/>
              </a:ext>
            </a:extLst>
          </p:cNvPr>
          <p:cNvSpPr txBox="1"/>
          <p:nvPr/>
        </p:nvSpPr>
        <p:spPr>
          <a:xfrm>
            <a:off x="500036" y="2132856"/>
            <a:ext cx="7816380" cy="1569660"/>
          </a:xfrm>
          <a:prstGeom prst="rect">
            <a:avLst/>
          </a:prstGeom>
          <a:noFill/>
        </p:spPr>
        <p:txBody>
          <a:bodyPr wrap="square">
            <a:spAutoFit/>
          </a:bodyPr>
          <a:lstStyle/>
          <a:p>
            <a:pPr algn="just"/>
            <a:r>
              <a:rPr lang="en-US" altLang="zh-CN" sz="2400" b="1" dirty="0"/>
              <a:t>6. Have a quick glance at the longer abstract (266 words), and identify the four sections, marking I, M, R, and C in square brackets [ ] after each section. </a:t>
            </a:r>
          </a:p>
          <a:p>
            <a:pPr algn="just"/>
            <a:endParaRPr lang="en-US" altLang="zh-CN" sz="2400" b="1" dirty="0"/>
          </a:p>
        </p:txBody>
      </p:sp>
      <p:pic>
        <p:nvPicPr>
          <p:cNvPr id="4" name="图片 3">
            <a:extLst>
              <a:ext uri="{FF2B5EF4-FFF2-40B4-BE49-F238E27FC236}">
                <a16:creationId xmlns:a16="http://schemas.microsoft.com/office/drawing/2014/main" id="{64A0BC89-4471-D860-FBE8-206859CE8141}"/>
              </a:ext>
            </a:extLst>
          </p:cNvPr>
          <p:cNvPicPr>
            <a:picLocks noChangeAspect="1"/>
          </p:cNvPicPr>
          <p:nvPr/>
        </p:nvPicPr>
        <p:blipFill>
          <a:blip r:embed="rId4"/>
          <a:stretch>
            <a:fillRect/>
          </a:stretch>
        </p:blipFill>
        <p:spPr>
          <a:xfrm>
            <a:off x="0" y="3188802"/>
            <a:ext cx="9144000" cy="3334276"/>
          </a:xfrm>
          <a:prstGeom prst="rect">
            <a:avLst/>
          </a:prstGeom>
        </p:spPr>
      </p:pic>
    </p:spTree>
    <p:extLst>
      <p:ext uri="{BB962C8B-B14F-4D97-AF65-F5344CB8AC3E}">
        <p14:creationId xmlns:p14="http://schemas.microsoft.com/office/powerpoint/2010/main" val="122624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20008492-40E4-5358-4458-A5D239A1BB03}"/>
              </a:ext>
            </a:extLst>
          </p:cNvPr>
          <p:cNvPicPr>
            <a:picLocks noChangeAspect="1"/>
          </p:cNvPicPr>
          <p:nvPr/>
        </p:nvPicPr>
        <p:blipFill>
          <a:blip r:embed="rId3"/>
          <a:stretch>
            <a:fillRect/>
          </a:stretch>
        </p:blipFill>
        <p:spPr>
          <a:xfrm>
            <a:off x="-30629" y="3429000"/>
            <a:ext cx="9144000" cy="3215920"/>
          </a:xfrm>
          <a:prstGeom prst="rect">
            <a:avLst/>
          </a:prstGeom>
        </p:spPr>
      </p:pic>
      <p:pic>
        <p:nvPicPr>
          <p:cNvPr id="8" name="图片 7">
            <a:extLst>
              <a:ext uri="{FF2B5EF4-FFF2-40B4-BE49-F238E27FC236}">
                <a16:creationId xmlns:a16="http://schemas.microsoft.com/office/drawing/2014/main" id="{EA59919E-FED2-F134-D70A-9CC589E21B9C}"/>
              </a:ext>
            </a:extLst>
          </p:cNvPr>
          <p:cNvPicPr>
            <a:picLocks noChangeAspect="1"/>
          </p:cNvPicPr>
          <p:nvPr/>
        </p:nvPicPr>
        <p:blipFill>
          <a:blip r:embed="rId4"/>
          <a:stretch>
            <a:fillRect/>
          </a:stretch>
        </p:blipFill>
        <p:spPr>
          <a:xfrm>
            <a:off x="0" y="-171400"/>
            <a:ext cx="9144000" cy="3334512"/>
          </a:xfrm>
          <a:prstGeom prst="rect">
            <a:avLst/>
          </a:prstGeom>
        </p:spPr>
      </p:pic>
    </p:spTree>
    <p:extLst>
      <p:ext uri="{BB962C8B-B14F-4D97-AF65-F5344CB8AC3E}">
        <p14:creationId xmlns:p14="http://schemas.microsoft.com/office/powerpoint/2010/main" val="2707509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主题">
  <a:themeElements>
    <a:clrScheme name="顶峰">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3115</TotalTime>
  <Words>5199</Words>
  <Application>Microsoft Office PowerPoint</Application>
  <PresentationFormat>全屏显示(4:3)</PresentationFormat>
  <Paragraphs>472</Paragraphs>
  <Slides>68</Slides>
  <Notes>8</Notes>
  <HiddenSlides>2</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68</vt:i4>
      </vt:variant>
    </vt:vector>
  </HeadingPairs>
  <TitlesOfParts>
    <vt:vector size="77" baseType="lpstr">
      <vt:lpstr>等线</vt:lpstr>
      <vt:lpstr>宋体</vt:lpstr>
      <vt:lpstr>微软雅黑</vt:lpstr>
      <vt:lpstr>Algerian</vt:lpstr>
      <vt:lpstr>Arial</vt:lpstr>
      <vt:lpstr>Calibri</vt:lpstr>
      <vt:lpstr>Times New Roman</vt:lpstr>
      <vt:lpstr>Office 主题</vt:lpstr>
      <vt:lpstr>1_Office 主题</vt:lpstr>
      <vt:lpstr>PowerPoint 演示文稿</vt:lpstr>
      <vt:lpstr>Contents</vt:lpstr>
      <vt:lpstr>PowerPoint 演示文稿</vt:lpstr>
      <vt:lpstr>Abstract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Section  B                      Linguistic Features    </vt:lpstr>
      <vt:lpstr>PowerPoint 演示文稿</vt:lpstr>
      <vt:lpstr>                      Section  B                      Linguistic Features    </vt:lpstr>
      <vt:lpstr>                      Section  B                      Linguistic Features    </vt:lpstr>
      <vt:lpstr>                      Section  B                      Linguistic Features    </vt:lpstr>
      <vt:lpstr>                      Section  B                      Linguistic Features    </vt:lpstr>
      <vt:lpstr>                      Section  B                      Linguistic Features    </vt:lpstr>
      <vt:lpstr>Introduction</vt:lpstr>
      <vt:lpstr>Material &amp; Methods</vt:lpstr>
      <vt:lpstr>Results</vt:lpstr>
      <vt:lpstr>Discussion and Conclusion</vt:lpstr>
      <vt:lpstr>                      Section  B                      Linguistic Features    </vt:lpstr>
      <vt:lpstr>       Section  B  Linguistic Features    </vt:lpstr>
      <vt:lpstr>                      Section  B                      Linguistic Features    </vt:lpstr>
      <vt:lpstr>PowerPoint 演示文稿</vt:lpstr>
      <vt:lpstr>PowerPoint 演示文稿</vt:lpstr>
      <vt:lpstr>                      Section  B                      Linguistic Features    </vt:lpstr>
      <vt:lpstr>PowerPoint 演示文稿</vt:lpstr>
      <vt:lpstr>                      Section  B                      Linguistic Features    </vt:lpstr>
      <vt:lpstr>PowerPoint 演示文稿</vt:lpstr>
      <vt:lpstr>                      Section  B                      Linguistic Features    </vt:lpstr>
      <vt:lpstr>Summary </vt:lpstr>
      <vt:lpstr>Summary </vt:lpstr>
      <vt:lpstr>Summary </vt:lpstr>
      <vt:lpstr>                 Section  C  Formal Language  </vt:lpstr>
      <vt:lpstr>Section  D Exercises</vt:lpstr>
      <vt:lpstr>Section  D Exercises</vt:lpstr>
      <vt:lpstr>Section  D Exercises</vt:lpstr>
      <vt:lpstr>Section  D Exercises</vt:lpstr>
      <vt:lpstr>Section  D Exercises</vt:lpstr>
      <vt:lpstr>Section  D Exercises</vt:lpstr>
      <vt:lpstr>Section  D Exercises</vt:lpstr>
      <vt:lpstr>Section  D Exercises</vt:lpstr>
      <vt:lpstr>Section  D Exercises</vt:lpstr>
      <vt:lpstr>Section  D Exercises</vt:lpstr>
      <vt:lpstr>Section  D Exercises</vt:lpstr>
      <vt:lpstr>Section  D Exercises</vt:lpstr>
      <vt:lpstr>Suggested abstract:</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lx-gzj</dc:creator>
  <cp:lastModifiedBy>jxl</cp:lastModifiedBy>
  <cp:revision>144</cp:revision>
  <dcterms:created xsi:type="dcterms:W3CDTF">2021-07-05T05:41:38Z</dcterms:created>
  <dcterms:modified xsi:type="dcterms:W3CDTF">2024-06-12T13:52:21Z</dcterms:modified>
</cp:coreProperties>
</file>

<file path=docProps/thumbnail.jpeg>
</file>